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Serif"/>
      <p:regular r:id="rId32"/>
      <p:bold r:id="rId33"/>
      <p:italic r:id="rId34"/>
      <p:boldItalic r:id="rId35"/>
    </p:embeddedFont>
    <p:embeddedFont>
      <p:font typeface="Roboto"/>
      <p:regular r:id="rId36"/>
      <p:bold r:id="rId37"/>
      <p:italic r:id="rId38"/>
      <p:boldItalic r:id="rId39"/>
    </p:embeddedFont>
    <p:embeddedFont>
      <p:font typeface="Montserrat"/>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8" roundtripDataSignature="AMtx7mhqJMy30qXHkcN9flGvan1x6mQ+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Serif-bold.fntdata"/><Relationship Id="rId10" Type="http://schemas.openxmlformats.org/officeDocument/2006/relationships/slide" Target="slides/slide5.xml"/><Relationship Id="rId32" Type="http://schemas.openxmlformats.org/officeDocument/2006/relationships/font" Target="fonts/RobotoSerif-regular.fntdata"/><Relationship Id="rId13" Type="http://schemas.openxmlformats.org/officeDocument/2006/relationships/slide" Target="slides/slide8.xml"/><Relationship Id="rId35" Type="http://schemas.openxmlformats.org/officeDocument/2006/relationships/font" Target="fonts/RobotoSerif-boldItalic.fntdata"/><Relationship Id="rId12" Type="http://schemas.openxmlformats.org/officeDocument/2006/relationships/slide" Target="slides/slide7.xml"/><Relationship Id="rId34" Type="http://schemas.openxmlformats.org/officeDocument/2006/relationships/font" Target="fonts/RobotoSerif-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34ca10e7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2634ca10e7c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34ca10e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634ca10e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34ca10e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634ca10e7c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634ca10e7c_0_1557"/>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g2634ca10e7c_0_1557"/>
          <p:cNvGrpSpPr/>
          <p:nvPr/>
        </p:nvGrpSpPr>
        <p:grpSpPr>
          <a:xfrm>
            <a:off x="0" y="490"/>
            <a:ext cx="5153705" cy="5134399"/>
            <a:chOff x="0" y="75"/>
            <a:chExt cx="5153705" cy="5152950"/>
          </a:xfrm>
        </p:grpSpPr>
        <p:sp>
          <p:nvSpPr>
            <p:cNvPr id="12" name="Google Shape;12;g2634ca10e7c_0_1557"/>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2634ca10e7c_0_1557"/>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g2634ca10e7c_0_1557"/>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g2634ca10e7c_0_1557"/>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g2634ca10e7c_0_155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g2634ca10e7c_0_155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g2634ca10e7c_0_15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g2634ca10e7c_0_1653"/>
          <p:cNvGrpSpPr/>
          <p:nvPr/>
        </p:nvGrpSpPr>
        <p:grpSpPr>
          <a:xfrm>
            <a:off x="4406400" y="0"/>
            <a:ext cx="4737600" cy="5143065"/>
            <a:chOff x="4406400" y="0"/>
            <a:chExt cx="4737600" cy="5143065"/>
          </a:xfrm>
        </p:grpSpPr>
        <p:sp>
          <p:nvSpPr>
            <p:cNvPr id="107" name="Google Shape;107;g2634ca10e7c_0_165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2634ca10e7c_0_165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634ca10e7c_0_165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634ca10e7c_0_165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634ca10e7c_0_165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634ca10e7c_0_165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634ca10e7c_0_165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634ca10e7c_0_165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2634ca10e7c_0_16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2634ca10e7c_0_165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634ca10e7c_0_165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634ca10e7c_0_165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634ca10e7c_0_165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634ca10e7c_0_165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634ca10e7c_0_165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634ca10e7c_0_165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2634ca10e7c_0_165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634ca10e7c_0_165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g2634ca10e7c_0_165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g2634ca10e7c_0_165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g2634ca10e7c_0_16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g2634ca10e7c_0_16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g2634ca10e7c_0_1567"/>
          <p:cNvGrpSpPr/>
          <p:nvPr/>
        </p:nvGrpSpPr>
        <p:grpSpPr>
          <a:xfrm>
            <a:off x="4406400" y="0"/>
            <a:ext cx="4737600" cy="5143065"/>
            <a:chOff x="4406400" y="0"/>
            <a:chExt cx="4737600" cy="5143065"/>
          </a:xfrm>
        </p:grpSpPr>
        <p:sp>
          <p:nvSpPr>
            <p:cNvPr id="21" name="Google Shape;21;g2634ca10e7c_0_156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2634ca10e7c_0_156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g2634ca10e7c_0_156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2634ca10e7c_0_156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2634ca10e7c_0_156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2634ca10e7c_0_156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2634ca10e7c_0_156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2634ca10e7c_0_156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g2634ca10e7c_0_156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g2634ca10e7c_0_156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2634ca10e7c_0_156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2634ca10e7c_0_156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2634ca10e7c_0_156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2634ca10e7c_0_156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2634ca10e7c_0_156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g2634ca10e7c_0_156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634ca10e7c_0_156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2634ca10e7c_0_156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g2634ca10e7c_0_156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g2634ca10e7c_0_15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g2634ca10e7c_0_1589"/>
          <p:cNvGrpSpPr/>
          <p:nvPr/>
        </p:nvGrpSpPr>
        <p:grpSpPr>
          <a:xfrm>
            <a:off x="0" y="381001"/>
            <a:ext cx="1037850" cy="1016287"/>
            <a:chOff x="0" y="381001"/>
            <a:chExt cx="1037850" cy="1016287"/>
          </a:xfrm>
        </p:grpSpPr>
        <p:sp>
          <p:nvSpPr>
            <p:cNvPr id="43" name="Google Shape;43;g2634ca10e7c_0_158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2634ca10e7c_0_158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g2634ca10e7c_0_15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g2634ca10e7c_0_158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g2634ca10e7c_0_15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g2634ca10e7c_0_1596"/>
          <p:cNvGrpSpPr/>
          <p:nvPr/>
        </p:nvGrpSpPr>
        <p:grpSpPr>
          <a:xfrm>
            <a:off x="0" y="381001"/>
            <a:ext cx="1037850" cy="1016287"/>
            <a:chOff x="0" y="381001"/>
            <a:chExt cx="1037850" cy="1016287"/>
          </a:xfrm>
        </p:grpSpPr>
        <p:sp>
          <p:nvSpPr>
            <p:cNvPr id="50" name="Google Shape;50;g2634ca10e7c_0_159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2634ca10e7c_0_159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g2634ca10e7c_0_159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g2634ca10e7c_0_1596"/>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g2634ca10e7c_0_1596"/>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g2634ca10e7c_0_15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g2634ca10e7c_0_1604"/>
          <p:cNvGrpSpPr/>
          <p:nvPr/>
        </p:nvGrpSpPr>
        <p:grpSpPr>
          <a:xfrm>
            <a:off x="0" y="381001"/>
            <a:ext cx="1037850" cy="1016287"/>
            <a:chOff x="0" y="381001"/>
            <a:chExt cx="1037850" cy="1016287"/>
          </a:xfrm>
        </p:grpSpPr>
        <p:sp>
          <p:nvSpPr>
            <p:cNvPr id="58" name="Google Shape;58;g2634ca10e7c_0_160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2634ca10e7c_0_160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g2634ca10e7c_0_160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g2634ca10e7c_0_16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g2634ca10e7c_0_1610"/>
          <p:cNvGrpSpPr/>
          <p:nvPr/>
        </p:nvGrpSpPr>
        <p:grpSpPr>
          <a:xfrm>
            <a:off x="0" y="381001"/>
            <a:ext cx="1037850" cy="1016287"/>
            <a:chOff x="0" y="381001"/>
            <a:chExt cx="1037850" cy="1016287"/>
          </a:xfrm>
        </p:grpSpPr>
        <p:sp>
          <p:nvSpPr>
            <p:cNvPr id="64" name="Google Shape;64;g2634ca10e7c_0_16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2634ca10e7c_0_16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g2634ca10e7c_0_1610"/>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g2634ca10e7c_0_1610"/>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g2634ca10e7c_0_16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g2634ca10e7c_0_1617"/>
          <p:cNvGrpSpPr/>
          <p:nvPr/>
        </p:nvGrpSpPr>
        <p:grpSpPr>
          <a:xfrm>
            <a:off x="4406400" y="0"/>
            <a:ext cx="4737600" cy="5143500"/>
            <a:chOff x="4406400" y="0"/>
            <a:chExt cx="4737600" cy="5143500"/>
          </a:xfrm>
        </p:grpSpPr>
        <p:sp>
          <p:nvSpPr>
            <p:cNvPr id="71" name="Google Shape;71;g2634ca10e7c_0_1617"/>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634ca10e7c_0_1617"/>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2634ca10e7c_0_1617"/>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2634ca10e7c_0_1617"/>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2634ca10e7c_0_1617"/>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2634ca10e7c_0_1617"/>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2634ca10e7c_0_161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2634ca10e7c_0_1617"/>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2634ca10e7c_0_1617"/>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2634ca10e7c_0_1617"/>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2634ca10e7c_0_1617"/>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634ca10e7c_0_1617"/>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2634ca10e7c_0_1617"/>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2634ca10e7c_0_1617"/>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2634ca10e7c_0_1617"/>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2634ca10e7c_0_1617"/>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2634ca10e7c_0_161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2634ca10e7c_0_1617"/>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g2634ca10e7c_0_1617"/>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g2634ca10e7c_0_16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g2634ca10e7c_0_1639"/>
          <p:cNvGrpSpPr/>
          <p:nvPr/>
        </p:nvGrpSpPr>
        <p:grpSpPr>
          <a:xfrm>
            <a:off x="0" y="381001"/>
            <a:ext cx="1037850" cy="1016287"/>
            <a:chOff x="0" y="381001"/>
            <a:chExt cx="1037850" cy="1016287"/>
          </a:xfrm>
        </p:grpSpPr>
        <p:sp>
          <p:nvSpPr>
            <p:cNvPr id="93" name="Google Shape;93;g2634ca10e7c_0_163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2634ca10e7c_0_163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g2634ca10e7c_0_163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g2634ca10e7c_0_163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g2634ca10e7c_0_163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g2634ca10e7c_0_16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g2634ca10e7c_0_1647"/>
          <p:cNvGrpSpPr/>
          <p:nvPr/>
        </p:nvGrpSpPr>
        <p:grpSpPr>
          <a:xfrm>
            <a:off x="0" y="4128572"/>
            <a:ext cx="698925" cy="684657"/>
            <a:chOff x="0" y="3785672"/>
            <a:chExt cx="698925" cy="684657"/>
          </a:xfrm>
        </p:grpSpPr>
        <p:sp>
          <p:nvSpPr>
            <p:cNvPr id="101" name="Google Shape;101;g2634ca10e7c_0_1647"/>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2634ca10e7c_0_1647"/>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g2634ca10e7c_0_1647"/>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g2634ca10e7c_0_16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g2634ca10e7c_0_15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g2634ca10e7c_0_15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g2634ca10e7c_0_15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GqjxzY4lpvFhIKL8TOmkLE5G-LwQCVsz/view"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L3BJkllvYsZdYWAlpVJnWB2nAA1UAypA/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atEdJIZr3LLkg8mn4UTdS_-cYOdDpv0b/view"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MNIdfcV76hlb2VeZRBsOAo1WGnmHkTES/view"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drive.google.com/file/d/17prWBi7TJkjO2d301w-DfvVKgM60QOom/view" TargetMode="Externa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IOy7oSsPoACBLqE-07fCLN3f1Ms7_rSP/view" TargetMode="Externa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6oIv22wdc1vmLBMZPoKgm1GAsGNDZ-EW/view"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rive.google.com/file/d/1hB4yJ1DW8B2e7VobG1YbtFYzfZA_LQd0/view"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Z0Whfk0is1xRMwYZzfjDLf3pt9BCJSzi/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KKTLURIALJaJlqWHHj6qe_CDfFi786oN/view" TargetMode="External"/><Relationship Id="rId4" Type="http://schemas.openxmlformats.org/officeDocument/2006/relationships/image" Target="../media/image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mUax2QiSQq2ypIdPN5WBhMB0pQorWiCX/view" TargetMode="External"/><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3" name="Shape 133"/>
        <p:cNvGrpSpPr/>
        <p:nvPr/>
      </p:nvGrpSpPr>
      <p:grpSpPr>
        <a:xfrm>
          <a:off x="0" y="0"/>
          <a:ext cx="0" cy="0"/>
          <a:chOff x="0" y="0"/>
          <a:chExt cx="0" cy="0"/>
        </a:xfrm>
      </p:grpSpPr>
      <p:sp>
        <p:nvSpPr>
          <p:cNvPr id="134" name="Google Shape;134;p1"/>
          <p:cNvSpPr txBox="1"/>
          <p:nvPr>
            <p:ph type="ctrTitle"/>
          </p:nvPr>
        </p:nvSpPr>
        <p:spPr>
          <a:xfrm>
            <a:off x="3093725" y="1243900"/>
            <a:ext cx="5964600" cy="201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1" lang="en">
                <a:solidFill>
                  <a:schemeClr val="dk1"/>
                </a:solidFill>
                <a:latin typeface="Roboto Serif"/>
                <a:ea typeface="Roboto Serif"/>
                <a:cs typeface="Roboto Serif"/>
                <a:sym typeface="Roboto Serif"/>
              </a:rPr>
              <a:t>Analysis of </a:t>
            </a:r>
            <a:endParaRPr b="1">
              <a:solidFill>
                <a:schemeClr val="dk1"/>
              </a:solidFill>
              <a:latin typeface="Roboto Serif"/>
              <a:ea typeface="Roboto Serif"/>
              <a:cs typeface="Roboto Serif"/>
              <a:sym typeface="Roboto Serif"/>
            </a:endParaRPr>
          </a:p>
          <a:p>
            <a:pPr indent="0" lvl="0" marL="0" rtl="0" algn="l">
              <a:lnSpc>
                <a:spcPct val="100000"/>
              </a:lnSpc>
              <a:spcBef>
                <a:spcPts val="0"/>
              </a:spcBef>
              <a:spcAft>
                <a:spcPts val="0"/>
              </a:spcAft>
              <a:buSzPct val="100000"/>
              <a:buNone/>
            </a:pPr>
            <a:r>
              <a:rPr b="1" lang="en">
                <a:solidFill>
                  <a:schemeClr val="dk1"/>
                </a:solidFill>
                <a:latin typeface="Roboto Serif"/>
                <a:ea typeface="Roboto Serif"/>
                <a:cs typeface="Roboto Serif"/>
                <a:sym typeface="Roboto Serif"/>
              </a:rPr>
              <a:t>Credit Card Customer Information Dataset</a:t>
            </a:r>
            <a:endParaRPr b="1">
              <a:solidFill>
                <a:schemeClr val="dk1"/>
              </a:solidFill>
              <a:latin typeface="Roboto Serif"/>
              <a:ea typeface="Roboto Serif"/>
              <a:cs typeface="Roboto Serif"/>
              <a:sym typeface="Roboto Serif"/>
            </a:endParaRPr>
          </a:p>
        </p:txBody>
      </p:sp>
      <p:sp>
        <p:nvSpPr>
          <p:cNvPr id="135" name="Google Shape;135;p1"/>
          <p:cNvSpPr txBox="1"/>
          <p:nvPr>
            <p:ph idx="1" type="subTitle"/>
          </p:nvPr>
        </p:nvSpPr>
        <p:spPr>
          <a:xfrm>
            <a:off x="6374175" y="3261700"/>
            <a:ext cx="2209200" cy="134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677"/>
              <a:buNone/>
            </a:pPr>
            <a:r>
              <a:rPr b="1" lang="en" sz="1200">
                <a:solidFill>
                  <a:schemeClr val="dk1"/>
                </a:solidFill>
                <a:latin typeface="Arial"/>
                <a:ea typeface="Arial"/>
                <a:cs typeface="Arial"/>
                <a:sym typeface="Arial"/>
              </a:rPr>
              <a:t>By: </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SzPts val="1677"/>
              <a:buNone/>
            </a:pPr>
            <a:r>
              <a:rPr b="1" lang="en" sz="1200">
                <a:solidFill>
                  <a:schemeClr val="dk1"/>
                </a:solidFill>
                <a:latin typeface="Arial"/>
                <a:ea typeface="Arial"/>
                <a:cs typeface="Arial"/>
                <a:sym typeface="Arial"/>
              </a:rPr>
              <a:t>Nayan Bhiwapurkar, </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SzPts val="1677"/>
              <a:buNone/>
            </a:pPr>
            <a:r>
              <a:rPr b="1" lang="en" sz="1200">
                <a:solidFill>
                  <a:schemeClr val="dk1"/>
                </a:solidFill>
                <a:latin typeface="Arial"/>
                <a:ea typeface="Arial"/>
                <a:cs typeface="Arial"/>
                <a:sym typeface="Arial"/>
              </a:rPr>
              <a:t>Kaumudi Patil, </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SzPts val="1677"/>
              <a:buNone/>
            </a:pPr>
            <a:r>
              <a:rPr b="1" lang="en" sz="1200">
                <a:solidFill>
                  <a:schemeClr val="dk1"/>
                </a:solidFill>
                <a:latin typeface="Arial"/>
                <a:ea typeface="Arial"/>
                <a:cs typeface="Arial"/>
                <a:sym typeface="Arial"/>
              </a:rPr>
              <a:t>Shreyas Hingmire, </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SzPts val="1677"/>
              <a:buNone/>
            </a:pPr>
            <a:r>
              <a:rPr b="1" lang="en" sz="1200">
                <a:solidFill>
                  <a:schemeClr val="dk1"/>
                </a:solidFill>
                <a:latin typeface="Arial"/>
                <a:ea typeface="Arial"/>
                <a:cs typeface="Arial"/>
                <a:sym typeface="Arial"/>
              </a:rPr>
              <a:t>Sharan Patel</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SzPts val="1677"/>
              <a:buNone/>
            </a:pPr>
            <a:r>
              <a:t/>
            </a:r>
            <a:endParaRPr b="1" sz="1200">
              <a:solidFill>
                <a:schemeClr val="dk1"/>
              </a:solidFill>
              <a:latin typeface="Arial"/>
              <a:ea typeface="Arial"/>
              <a:cs typeface="Arial"/>
              <a:sym typeface="Arial"/>
            </a:endParaRPr>
          </a:p>
          <a:p>
            <a:pPr indent="0" lvl="0" marL="0" rtl="0" algn="l">
              <a:lnSpc>
                <a:spcPct val="100000"/>
              </a:lnSpc>
              <a:spcBef>
                <a:spcPts val="0"/>
              </a:spcBef>
              <a:spcAft>
                <a:spcPts val="0"/>
              </a:spcAft>
              <a:buSzPts val="1677"/>
              <a:buNone/>
            </a:pPr>
            <a:r>
              <a:t/>
            </a:r>
            <a:endParaRPr b="1" sz="1200">
              <a:solidFill>
                <a:schemeClr val="dk1"/>
              </a:solidFill>
              <a:latin typeface="Arial"/>
              <a:ea typeface="Arial"/>
              <a:cs typeface="Arial"/>
              <a:sym typeface="Arial"/>
            </a:endParaRPr>
          </a:p>
          <a:p>
            <a:pPr indent="0" lvl="0" marL="0" rtl="0" algn="l">
              <a:lnSpc>
                <a:spcPct val="100000"/>
              </a:lnSpc>
              <a:spcBef>
                <a:spcPts val="0"/>
              </a:spcBef>
              <a:spcAft>
                <a:spcPts val="0"/>
              </a:spcAft>
              <a:buSzPts val="1677"/>
              <a:buNone/>
            </a:pPr>
            <a:r>
              <a:t/>
            </a:r>
            <a:endParaRPr b="1" sz="1200">
              <a:solidFill>
                <a:schemeClr val="dk1"/>
              </a:solidFill>
              <a:latin typeface="Arial"/>
              <a:ea typeface="Arial"/>
              <a:cs typeface="Arial"/>
              <a:sym typeface="Arial"/>
            </a:endParaRPr>
          </a:p>
        </p:txBody>
      </p:sp>
      <p:pic>
        <p:nvPicPr>
          <p:cNvPr id="136" name="Google Shape;136;p1" title="Slide-1.mp3">
            <a:hlinkClick r:id="rId3"/>
          </p:cNvPr>
          <p:cNvPicPr preferRelativeResize="0"/>
          <p:nvPr/>
        </p:nvPicPr>
        <p:blipFill rotWithShape="1">
          <a:blip r:embed="rId4">
            <a:alphaModFix/>
          </a:blip>
          <a:srcRect b="0" l="0" r="0" t="0"/>
          <a:stretch/>
        </p:blipFill>
        <p:spPr>
          <a:xfrm>
            <a:off x="386900" y="4357875"/>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a:t>Hypothesis Test - 1</a:t>
            </a:r>
            <a:endParaRPr b="1"/>
          </a:p>
        </p:txBody>
      </p:sp>
      <p:sp>
        <p:nvSpPr>
          <p:cNvPr id="193" name="Google Shape;193;p9"/>
          <p:cNvSpPr txBox="1"/>
          <p:nvPr>
            <p:ph idx="1" type="body"/>
          </p:nvPr>
        </p:nvSpPr>
        <p:spPr>
          <a:xfrm>
            <a:off x="1415550" y="1307850"/>
            <a:ext cx="6802800" cy="3488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Arial"/>
              <a:buChar char="❖"/>
            </a:pPr>
            <a:r>
              <a:rPr lang="en" sz="1500">
                <a:latin typeface="Arial"/>
                <a:ea typeface="Arial"/>
                <a:cs typeface="Arial"/>
                <a:sym typeface="Arial"/>
              </a:rPr>
              <a:t>Objective:</a:t>
            </a:r>
            <a:r>
              <a:rPr lang="en" sz="1400">
                <a:latin typeface="Arial"/>
                <a:ea typeface="Arial"/>
                <a:cs typeface="Arial"/>
                <a:sym typeface="Arial"/>
              </a:rPr>
              <a:t> </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To test whether the percentage of males within the population having a credit limit exceeding $25,000 surpasses 90%.</a:t>
            </a:r>
            <a:endParaRPr sz="1400">
              <a:latin typeface="Arial"/>
              <a:ea typeface="Arial"/>
              <a:cs typeface="Arial"/>
              <a:sym typeface="Arial"/>
            </a:endParaRPr>
          </a:p>
          <a:p>
            <a:pPr indent="0" lvl="0" marL="0" rtl="0" algn="l">
              <a:lnSpc>
                <a:spcPct val="150000"/>
              </a:lnSpc>
              <a:spcBef>
                <a:spcPts val="0"/>
              </a:spcBef>
              <a:spcAft>
                <a:spcPts val="0"/>
              </a:spcAft>
              <a:buSzPts val="1300"/>
              <a:buNone/>
            </a:pPr>
            <a:r>
              <a:t/>
            </a:r>
            <a:endParaRPr sz="14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sz="1400">
                <a:latin typeface="Arial"/>
                <a:ea typeface="Arial"/>
                <a:cs typeface="Arial"/>
                <a:sym typeface="Arial"/>
              </a:rPr>
              <a:t>Null Hypothesis (H0): 			H0: p ≥ 0.90</a:t>
            </a:r>
            <a:endParaRPr sz="1400">
              <a:latin typeface="Arial"/>
              <a:ea typeface="Arial"/>
              <a:cs typeface="Arial"/>
              <a:sym typeface="Arial"/>
            </a:endParaRPr>
          </a:p>
          <a:p>
            <a:pPr indent="0" lvl="0" marL="457200" rtl="0" algn="l">
              <a:lnSpc>
                <a:spcPct val="150000"/>
              </a:lnSpc>
              <a:spcBef>
                <a:spcPts val="0"/>
              </a:spcBef>
              <a:spcAft>
                <a:spcPts val="0"/>
              </a:spcAft>
              <a:buNone/>
            </a:pPr>
            <a:r>
              <a:rPr lang="en" sz="1200">
                <a:latin typeface="Arial"/>
                <a:ea typeface="Arial"/>
                <a:cs typeface="Arial"/>
                <a:sym typeface="Arial"/>
              </a:rPr>
              <a:t>The percentage of males within the population having a credit limit exceeding $25,000  is </a:t>
            </a:r>
            <a:r>
              <a:rPr b="1" lang="en" sz="1200">
                <a:latin typeface="Arial"/>
                <a:ea typeface="Arial"/>
                <a:cs typeface="Arial"/>
                <a:sym typeface="Arial"/>
              </a:rPr>
              <a:t>greater </a:t>
            </a:r>
            <a:r>
              <a:rPr lang="en" sz="1200">
                <a:latin typeface="Arial"/>
                <a:ea typeface="Arial"/>
                <a:cs typeface="Arial"/>
                <a:sym typeface="Arial"/>
              </a:rPr>
              <a:t>than 90%</a:t>
            </a:r>
            <a:endParaRPr sz="1200">
              <a:latin typeface="Arial"/>
              <a:ea typeface="Arial"/>
              <a:cs typeface="Arial"/>
              <a:sym typeface="Arial"/>
            </a:endParaRPr>
          </a:p>
          <a:p>
            <a:pPr indent="-317500" lvl="0" marL="457200" rtl="0" algn="l">
              <a:lnSpc>
                <a:spcPct val="150000"/>
              </a:lnSpc>
              <a:spcBef>
                <a:spcPts val="1200"/>
              </a:spcBef>
              <a:spcAft>
                <a:spcPts val="0"/>
              </a:spcAft>
              <a:buSzPts val="1400"/>
              <a:buFont typeface="Arial"/>
              <a:buChar char="❖"/>
            </a:pPr>
            <a:r>
              <a:rPr lang="en" sz="1400">
                <a:latin typeface="Arial"/>
                <a:ea typeface="Arial"/>
                <a:cs typeface="Arial"/>
                <a:sym typeface="Arial"/>
              </a:rPr>
              <a:t>Alternative Hypothesis (H1): 		H1: p &lt; 0.90</a:t>
            </a:r>
            <a:endParaRPr sz="1400">
              <a:latin typeface="Arial"/>
              <a:ea typeface="Arial"/>
              <a:cs typeface="Arial"/>
              <a:sym typeface="Arial"/>
            </a:endParaRPr>
          </a:p>
          <a:p>
            <a:pPr indent="0" lvl="0" marL="457200" rtl="0" algn="l">
              <a:lnSpc>
                <a:spcPct val="150000"/>
              </a:lnSpc>
              <a:spcBef>
                <a:spcPts val="0"/>
              </a:spcBef>
              <a:spcAft>
                <a:spcPts val="0"/>
              </a:spcAft>
              <a:buNone/>
            </a:pPr>
            <a:r>
              <a:rPr lang="en" sz="1200">
                <a:latin typeface="Arial"/>
                <a:ea typeface="Arial"/>
                <a:cs typeface="Arial"/>
                <a:sym typeface="Arial"/>
              </a:rPr>
              <a:t>The percentage of males within the population having a credit limit exceeding $25,000 is </a:t>
            </a:r>
            <a:r>
              <a:rPr b="1" lang="en" sz="1200">
                <a:latin typeface="Arial"/>
                <a:ea typeface="Arial"/>
                <a:cs typeface="Arial"/>
                <a:sym typeface="Arial"/>
              </a:rPr>
              <a:t>less </a:t>
            </a:r>
            <a:r>
              <a:rPr lang="en" sz="1200">
                <a:latin typeface="Arial"/>
                <a:ea typeface="Arial"/>
                <a:cs typeface="Arial"/>
                <a:sym typeface="Arial"/>
              </a:rPr>
              <a:t>than 90%.</a:t>
            </a:r>
            <a:endParaRPr sz="1200">
              <a:latin typeface="Arial"/>
              <a:ea typeface="Arial"/>
              <a:cs typeface="Arial"/>
              <a:sym typeface="Arial"/>
            </a:endParaRPr>
          </a:p>
          <a:p>
            <a:pPr indent="0" lvl="0" marL="457200" rtl="0" algn="l">
              <a:lnSpc>
                <a:spcPct val="150000"/>
              </a:lnSpc>
              <a:spcBef>
                <a:spcPts val="1200"/>
              </a:spcBef>
              <a:spcAft>
                <a:spcPts val="0"/>
              </a:spcAft>
              <a:buNone/>
            </a:pPr>
            <a:r>
              <a:t/>
            </a:r>
            <a:endParaRPr sz="1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0"/>
          <p:cNvSpPr txBox="1"/>
          <p:nvPr>
            <p:ph type="title"/>
          </p:nvPr>
        </p:nvSpPr>
        <p:spPr>
          <a:xfrm>
            <a:off x="1297500" y="24032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t>Z - Test</a:t>
            </a:r>
            <a:r>
              <a:rPr b="1" lang="en"/>
              <a:t> </a:t>
            </a:r>
            <a:r>
              <a:rPr lang="en" sz="1300">
                <a:latin typeface="Georgia"/>
                <a:ea typeface="Georgia"/>
                <a:cs typeface="Georgia"/>
                <a:sym typeface="Georgia"/>
              </a:rPr>
              <a:t>for our hypothesis testing.</a:t>
            </a:r>
            <a:endParaRPr b="1"/>
          </a:p>
        </p:txBody>
      </p:sp>
      <p:pic>
        <p:nvPicPr>
          <p:cNvPr id="199" name="Google Shape;199;p10"/>
          <p:cNvPicPr preferRelativeResize="0"/>
          <p:nvPr/>
        </p:nvPicPr>
        <p:blipFill rotWithShape="1">
          <a:blip r:embed="rId3">
            <a:alphaModFix/>
          </a:blip>
          <a:srcRect b="0" l="0" r="0" t="24437"/>
          <a:stretch/>
        </p:blipFill>
        <p:spPr>
          <a:xfrm>
            <a:off x="1452125" y="750725"/>
            <a:ext cx="6729638" cy="4231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t>Decision</a:t>
            </a:r>
            <a:endParaRPr b="1" u="sng"/>
          </a:p>
        </p:txBody>
      </p:sp>
      <p:sp>
        <p:nvSpPr>
          <p:cNvPr id="205" name="Google Shape;205;p11"/>
          <p:cNvSpPr txBox="1"/>
          <p:nvPr>
            <p:ph idx="1" type="body"/>
          </p:nvPr>
        </p:nvSpPr>
        <p:spPr>
          <a:xfrm>
            <a:off x="956850" y="1470650"/>
            <a:ext cx="7720200" cy="3164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Proportion of Men: 	0.903954802259887</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Z-Statistic: 		0.5646771591959807</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P-Value: 			0.7138533136322209</a:t>
            </a:r>
            <a:endParaRPr sz="1600">
              <a:latin typeface="Arial"/>
              <a:ea typeface="Arial"/>
              <a:cs typeface="Arial"/>
              <a:sym typeface="Arial"/>
            </a:endParaRPr>
          </a:p>
          <a:p>
            <a:pPr indent="0" lvl="0" marL="914400" rtl="0" algn="l">
              <a:spcBef>
                <a:spcPts val="1200"/>
              </a:spcBef>
              <a:spcAft>
                <a:spcPts val="0"/>
              </a:spcAft>
              <a:buNone/>
            </a:pPr>
            <a:r>
              <a:t/>
            </a:r>
            <a:endParaRPr sz="1600">
              <a:latin typeface="Arial"/>
              <a:ea typeface="Arial"/>
              <a:cs typeface="Arial"/>
              <a:sym typeface="Arial"/>
            </a:endParaRPr>
          </a:p>
          <a:p>
            <a:pPr indent="-330200" lvl="1" marL="914400" rtl="0" algn="l">
              <a:spcBef>
                <a:spcPts val="1200"/>
              </a:spcBef>
              <a:spcAft>
                <a:spcPts val="0"/>
              </a:spcAft>
              <a:buSzPts val="1600"/>
              <a:buFont typeface="Arial"/>
              <a:buChar char="➢"/>
            </a:pPr>
            <a:r>
              <a:rPr b="1" lang="en" sz="1600" u="sng">
                <a:latin typeface="Arial"/>
                <a:ea typeface="Arial"/>
                <a:cs typeface="Arial"/>
                <a:sym typeface="Arial"/>
              </a:rPr>
              <a:t>Fail to reject</a:t>
            </a:r>
            <a:r>
              <a:rPr b="1" lang="en" sz="1600">
                <a:latin typeface="Arial"/>
                <a:ea typeface="Arial"/>
                <a:cs typeface="Arial"/>
                <a:sym typeface="Arial"/>
              </a:rPr>
              <a:t> the null hypothesis.</a:t>
            </a:r>
            <a:endParaRPr b="1" sz="1600">
              <a:latin typeface="Arial"/>
              <a:ea typeface="Arial"/>
              <a:cs typeface="Arial"/>
              <a:sym typeface="Arial"/>
            </a:endParaRPr>
          </a:p>
          <a:p>
            <a:pPr indent="0" lvl="0" marL="914400" rtl="0" algn="l">
              <a:spcBef>
                <a:spcPts val="1200"/>
              </a:spcBef>
              <a:spcAft>
                <a:spcPts val="0"/>
              </a:spcAft>
              <a:buNone/>
            </a:pPr>
            <a:r>
              <a:t/>
            </a:r>
            <a:endParaRPr b="1" sz="1600">
              <a:latin typeface="Arial"/>
              <a:ea typeface="Arial"/>
              <a:cs typeface="Arial"/>
              <a:sym typeface="Arial"/>
            </a:endParaRPr>
          </a:p>
          <a:p>
            <a:pPr indent="-330200" lvl="1" marL="914400" rtl="0" algn="l">
              <a:spcBef>
                <a:spcPts val="1200"/>
              </a:spcBef>
              <a:spcAft>
                <a:spcPts val="0"/>
              </a:spcAft>
              <a:buSzPts val="1600"/>
              <a:buFont typeface="Arial"/>
              <a:buChar char="➢"/>
            </a:pPr>
            <a:r>
              <a:rPr b="1" lang="en" sz="1600">
                <a:latin typeface="Arial"/>
                <a:ea typeface="Arial"/>
                <a:cs typeface="Arial"/>
                <a:sym typeface="Arial"/>
              </a:rPr>
              <a:t>There is enough evidence to suggest that the percentage of males within the population having a credit limit exceeding $25,000 is </a:t>
            </a:r>
            <a:r>
              <a:rPr b="1" lang="en" sz="1600" u="sng">
                <a:latin typeface="Arial"/>
                <a:ea typeface="Arial"/>
                <a:cs typeface="Arial"/>
                <a:sym typeface="Arial"/>
              </a:rPr>
              <a:t>MORE </a:t>
            </a:r>
            <a:r>
              <a:rPr b="1" lang="en" sz="1600">
                <a:latin typeface="Arial"/>
                <a:ea typeface="Arial"/>
                <a:cs typeface="Arial"/>
                <a:sym typeface="Arial"/>
              </a:rPr>
              <a:t>than 90%.</a:t>
            </a:r>
            <a:endParaRPr b="1" sz="1600">
              <a:latin typeface="Arial"/>
              <a:ea typeface="Arial"/>
              <a:cs typeface="Arial"/>
              <a:sym typeface="Arial"/>
            </a:endParaRPr>
          </a:p>
          <a:p>
            <a:pPr indent="0" lvl="0" marL="914400" rtl="0" algn="l">
              <a:lnSpc>
                <a:spcPct val="115000"/>
              </a:lnSpc>
              <a:spcBef>
                <a:spcPts val="1200"/>
              </a:spcBef>
              <a:spcAft>
                <a:spcPts val="0"/>
              </a:spcAft>
              <a:buNone/>
            </a:pPr>
            <a:r>
              <a:t/>
            </a:r>
            <a:endParaRPr sz="16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3"/>
          <p:cNvSpPr txBox="1"/>
          <p:nvPr>
            <p:ph type="title"/>
          </p:nvPr>
        </p:nvSpPr>
        <p:spPr>
          <a:xfrm>
            <a:off x="1297500" y="393750"/>
            <a:ext cx="7038900" cy="89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990"/>
              <a:buNone/>
            </a:pPr>
            <a:r>
              <a:rPr b="1" lang="en">
                <a:latin typeface="Georgia"/>
                <a:ea typeface="Georgia"/>
                <a:cs typeface="Georgia"/>
                <a:sym typeface="Georgia"/>
              </a:rPr>
              <a:t>Deeper Analysis</a:t>
            </a:r>
            <a:endParaRPr sz="100"/>
          </a:p>
        </p:txBody>
      </p:sp>
      <p:sp>
        <p:nvSpPr>
          <p:cNvPr id="211" name="Google Shape;211;p13"/>
          <p:cNvSpPr txBox="1"/>
          <p:nvPr>
            <p:ph idx="1" type="body"/>
          </p:nvPr>
        </p:nvSpPr>
        <p:spPr>
          <a:xfrm>
            <a:off x="1297500" y="1291950"/>
            <a:ext cx="7350300" cy="32517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Arial"/>
              <a:buChar char="❖"/>
            </a:pPr>
            <a:r>
              <a:rPr lang="en" sz="1600">
                <a:latin typeface="Arial"/>
                <a:ea typeface="Arial"/>
                <a:cs typeface="Arial"/>
                <a:sym typeface="Arial"/>
              </a:rPr>
              <a:t>While exploring the factors influencing credit limits, we investigated various variables. We wanted to find if ‘Gender’ really affects credit limit or not, and is ‘Gender’ the only factor impacting credit limits.</a:t>
            </a:r>
            <a:endParaRPr sz="1600">
              <a:latin typeface="Arial"/>
              <a:ea typeface="Arial"/>
              <a:cs typeface="Arial"/>
              <a:sym typeface="Arial"/>
            </a:endParaRPr>
          </a:p>
          <a:p>
            <a:pPr indent="-330200" lvl="0" marL="457200" rtl="0" algn="just">
              <a:spcBef>
                <a:spcPts val="1000"/>
              </a:spcBef>
              <a:spcAft>
                <a:spcPts val="0"/>
              </a:spcAft>
              <a:buSzPts val="1600"/>
              <a:buFont typeface="Arial"/>
              <a:buChar char="❖"/>
            </a:pPr>
            <a:r>
              <a:rPr lang="en" sz="1600">
                <a:latin typeface="Arial"/>
                <a:ea typeface="Arial"/>
                <a:cs typeface="Arial"/>
                <a:sym typeface="Arial"/>
              </a:rPr>
              <a:t>Instead, we observed a strong correlation between credit limits and two key factors: Education Level and Income Category.</a:t>
            </a:r>
            <a:endParaRPr sz="1600">
              <a:latin typeface="Arial"/>
              <a:ea typeface="Arial"/>
              <a:cs typeface="Arial"/>
              <a:sym typeface="Arial"/>
            </a:endParaRPr>
          </a:p>
          <a:p>
            <a:pPr indent="-330200" lvl="0" marL="457200" rtl="0" algn="just">
              <a:spcBef>
                <a:spcPts val="1000"/>
              </a:spcBef>
              <a:spcAft>
                <a:spcPts val="0"/>
              </a:spcAft>
              <a:buSzPts val="1600"/>
              <a:buFont typeface="Arial"/>
              <a:buChar char="❖"/>
            </a:pPr>
            <a:r>
              <a:rPr lang="en" sz="1600">
                <a:latin typeface="Arial"/>
                <a:ea typeface="Arial"/>
                <a:cs typeface="Arial"/>
                <a:sym typeface="Arial"/>
              </a:rPr>
              <a:t>Specifically, individuals with higher education levels tend to belong to higher income categories, and those in higher income categories generally have higher credit limits.</a:t>
            </a:r>
            <a:endParaRPr sz="1600">
              <a:latin typeface="Arial"/>
              <a:ea typeface="Arial"/>
              <a:cs typeface="Arial"/>
              <a:sym typeface="Arial"/>
            </a:endParaRPr>
          </a:p>
          <a:p>
            <a:pPr indent="-330200" lvl="0" marL="457200" rtl="0" algn="just">
              <a:spcBef>
                <a:spcPts val="1000"/>
              </a:spcBef>
              <a:spcAft>
                <a:spcPts val="1000"/>
              </a:spcAft>
              <a:buSzPts val="1600"/>
              <a:buFont typeface="Arial"/>
              <a:buChar char="❖"/>
            </a:pPr>
            <a:r>
              <a:rPr lang="en" sz="1600">
                <a:latin typeface="Arial"/>
                <a:ea typeface="Arial"/>
                <a:cs typeface="Arial"/>
                <a:sym typeface="Arial"/>
              </a:rPr>
              <a:t>This suggests that Education Level and Income Category play pivotal roles in determining credit limits, overshadowing any discernible influence from gender.</a:t>
            </a:r>
            <a:endParaRPr sz="16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14"/>
          <p:cNvPicPr preferRelativeResize="0"/>
          <p:nvPr/>
        </p:nvPicPr>
        <p:blipFill>
          <a:blip r:embed="rId3">
            <a:alphaModFix/>
          </a:blip>
          <a:stretch>
            <a:fillRect/>
          </a:stretch>
        </p:blipFill>
        <p:spPr>
          <a:xfrm>
            <a:off x="293850" y="1273225"/>
            <a:ext cx="4189326" cy="2876258"/>
          </a:xfrm>
          <a:prstGeom prst="rect">
            <a:avLst/>
          </a:prstGeom>
          <a:noFill/>
          <a:ln>
            <a:noFill/>
          </a:ln>
        </p:spPr>
      </p:pic>
      <p:pic>
        <p:nvPicPr>
          <p:cNvPr id="217" name="Google Shape;217;p14"/>
          <p:cNvPicPr preferRelativeResize="0"/>
          <p:nvPr/>
        </p:nvPicPr>
        <p:blipFill>
          <a:blip r:embed="rId4">
            <a:alphaModFix/>
          </a:blip>
          <a:stretch>
            <a:fillRect/>
          </a:stretch>
        </p:blipFill>
        <p:spPr>
          <a:xfrm>
            <a:off x="4664129" y="1263600"/>
            <a:ext cx="4287096" cy="2895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type="title"/>
          </p:nvPr>
        </p:nvSpPr>
        <p:spPr>
          <a:xfrm>
            <a:off x="1297500" y="334650"/>
            <a:ext cx="7038900" cy="64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rgbClr val="000000"/>
              </a:buClr>
              <a:buSzPts val="990"/>
              <a:buFont typeface="Arial"/>
              <a:buNone/>
            </a:pPr>
            <a:r>
              <a:rPr b="1" lang="en">
                <a:latin typeface="Georgia"/>
                <a:ea typeface="Georgia"/>
                <a:cs typeface="Georgia"/>
                <a:sym typeface="Georgia"/>
              </a:rPr>
              <a:t>Chi-square test:</a:t>
            </a:r>
            <a:endParaRPr sz="1908"/>
          </a:p>
        </p:txBody>
      </p:sp>
      <p:sp>
        <p:nvSpPr>
          <p:cNvPr id="223" name="Google Shape;223;p15"/>
          <p:cNvSpPr txBox="1"/>
          <p:nvPr>
            <p:ph idx="1" type="body"/>
          </p:nvPr>
        </p:nvSpPr>
        <p:spPr>
          <a:xfrm>
            <a:off x="1297500" y="1073925"/>
            <a:ext cx="7527900" cy="3739500"/>
          </a:xfrm>
          <a:prstGeom prst="rect">
            <a:avLst/>
          </a:prstGeom>
          <a:noFill/>
          <a:ln>
            <a:noFill/>
          </a:ln>
        </p:spPr>
        <p:txBody>
          <a:bodyPr anchorCtr="0" anchor="t" bIns="91425" lIns="91425" spcFirstLastPara="1" rIns="91425" wrap="square" tIns="91425">
            <a:noAutofit/>
          </a:bodyPr>
          <a:lstStyle/>
          <a:p>
            <a:pPr indent="0" lvl="0" marL="914400" rtl="0" algn="l">
              <a:lnSpc>
                <a:spcPct val="105000"/>
              </a:lnSpc>
              <a:spcBef>
                <a:spcPts val="0"/>
              </a:spcBef>
              <a:spcAft>
                <a:spcPts val="0"/>
              </a:spcAft>
              <a:buNone/>
            </a:pPr>
            <a:r>
              <a:t/>
            </a:r>
            <a:endParaRPr sz="1600">
              <a:latin typeface="Arial"/>
              <a:ea typeface="Arial"/>
              <a:cs typeface="Arial"/>
              <a:sym typeface="Arial"/>
            </a:endParaRPr>
          </a:p>
          <a:p>
            <a:pPr indent="-330200" lvl="0" marL="457200" rtl="0" algn="l">
              <a:lnSpc>
                <a:spcPct val="105000"/>
              </a:lnSpc>
              <a:spcBef>
                <a:spcPts val="1000"/>
              </a:spcBef>
              <a:spcAft>
                <a:spcPts val="0"/>
              </a:spcAft>
              <a:buSzPts val="1600"/>
              <a:buFont typeface="Arial"/>
              <a:buChar char="❖"/>
            </a:pPr>
            <a:r>
              <a:rPr lang="en" sz="1600">
                <a:latin typeface="Arial"/>
                <a:ea typeface="Arial"/>
                <a:cs typeface="Arial"/>
                <a:sym typeface="Arial"/>
              </a:rPr>
              <a:t>Next, we wanted to find whether ‘Gender’ directly affects the ‘Credit Limit.’ </a:t>
            </a:r>
            <a:endParaRPr sz="1600">
              <a:latin typeface="Arial"/>
              <a:ea typeface="Arial"/>
              <a:cs typeface="Arial"/>
              <a:sym typeface="Arial"/>
            </a:endParaRPr>
          </a:p>
          <a:p>
            <a:pPr indent="-330200" lvl="0" marL="457200" rtl="0" algn="l">
              <a:lnSpc>
                <a:spcPct val="105000"/>
              </a:lnSpc>
              <a:spcBef>
                <a:spcPts val="1000"/>
              </a:spcBef>
              <a:spcAft>
                <a:spcPts val="0"/>
              </a:spcAft>
              <a:buSzPts val="1600"/>
              <a:buFont typeface="Arial"/>
              <a:buChar char="❖"/>
            </a:pPr>
            <a:r>
              <a:rPr lang="en" sz="1600">
                <a:latin typeface="Arial"/>
                <a:ea typeface="Arial"/>
                <a:cs typeface="Arial"/>
                <a:sym typeface="Arial"/>
              </a:rPr>
              <a:t>So, </a:t>
            </a:r>
            <a:r>
              <a:rPr lang="en" sz="1600">
                <a:latin typeface="Arial"/>
                <a:ea typeface="Arial"/>
                <a:cs typeface="Arial"/>
                <a:sym typeface="Arial"/>
              </a:rPr>
              <a:t>we decided to perform Chi-square test to find out if there is any relation </a:t>
            </a:r>
            <a:r>
              <a:rPr lang="en" sz="1600">
                <a:latin typeface="Arial"/>
                <a:ea typeface="Arial"/>
                <a:cs typeface="Arial"/>
                <a:sym typeface="Arial"/>
              </a:rPr>
              <a:t>between gender and credit limit.</a:t>
            </a:r>
            <a:endParaRPr sz="1600">
              <a:latin typeface="Arial"/>
              <a:ea typeface="Arial"/>
              <a:cs typeface="Arial"/>
              <a:sym typeface="Arial"/>
            </a:endParaRPr>
          </a:p>
          <a:p>
            <a:pPr indent="-330200" lvl="0" marL="457200" marR="0" rtl="0" algn="l">
              <a:lnSpc>
                <a:spcPct val="105000"/>
              </a:lnSpc>
              <a:spcBef>
                <a:spcPts val="1000"/>
              </a:spcBef>
              <a:spcAft>
                <a:spcPts val="0"/>
              </a:spcAft>
              <a:buSzPts val="1600"/>
              <a:buFont typeface="Arial"/>
              <a:buChar char="❖"/>
            </a:pPr>
            <a:r>
              <a:rPr lang="en" sz="1600">
                <a:latin typeface="Arial"/>
                <a:ea typeface="Arial"/>
                <a:cs typeface="Arial"/>
                <a:sym typeface="Arial"/>
              </a:rPr>
              <a:t>Objective:</a:t>
            </a:r>
            <a:endParaRPr sz="1600">
              <a:latin typeface="Arial"/>
              <a:ea typeface="Arial"/>
              <a:cs typeface="Arial"/>
              <a:sym typeface="Arial"/>
            </a:endParaRPr>
          </a:p>
          <a:p>
            <a:pPr indent="-330200" lvl="1" marL="1371600" marR="0" rtl="0" algn="l">
              <a:lnSpc>
                <a:spcPct val="105000"/>
              </a:lnSpc>
              <a:spcBef>
                <a:spcPts val="0"/>
              </a:spcBef>
              <a:spcAft>
                <a:spcPts val="0"/>
              </a:spcAft>
              <a:buSzPts val="1600"/>
              <a:buFont typeface="Arial"/>
              <a:buChar char="➢"/>
            </a:pPr>
            <a:r>
              <a:rPr lang="en" sz="1600">
                <a:latin typeface="Arial"/>
                <a:ea typeface="Arial"/>
                <a:cs typeface="Arial"/>
                <a:sym typeface="Arial"/>
              </a:rPr>
              <a:t>To test whether there is an association between gender and credit limit among individuals with a credit limit greater than 25,000.</a:t>
            </a:r>
            <a:endParaRPr sz="1600">
              <a:latin typeface="Arial"/>
              <a:ea typeface="Arial"/>
              <a:cs typeface="Arial"/>
              <a:sym typeface="Arial"/>
            </a:endParaRPr>
          </a:p>
          <a:p>
            <a:pPr indent="-330200" lvl="0" marL="457200" rtl="0" algn="l">
              <a:lnSpc>
                <a:spcPct val="105000"/>
              </a:lnSpc>
              <a:spcBef>
                <a:spcPts val="1000"/>
              </a:spcBef>
              <a:spcAft>
                <a:spcPts val="0"/>
              </a:spcAft>
              <a:buSzPts val="1600"/>
              <a:buFont typeface="Arial"/>
              <a:buChar char="❖"/>
            </a:pPr>
            <a:r>
              <a:rPr lang="en" sz="1600">
                <a:latin typeface="Arial"/>
                <a:ea typeface="Arial"/>
                <a:cs typeface="Arial"/>
                <a:sym typeface="Arial"/>
              </a:rPr>
              <a:t>Null Hypothesis (H0): </a:t>
            </a:r>
            <a:endParaRPr sz="1600">
              <a:latin typeface="Arial"/>
              <a:ea typeface="Arial"/>
              <a:cs typeface="Arial"/>
              <a:sym typeface="Arial"/>
            </a:endParaRPr>
          </a:p>
          <a:p>
            <a:pPr indent="-330200" lvl="1" marL="1371600" rtl="0" algn="l">
              <a:lnSpc>
                <a:spcPct val="105000"/>
              </a:lnSpc>
              <a:spcBef>
                <a:spcPts val="0"/>
              </a:spcBef>
              <a:spcAft>
                <a:spcPts val="0"/>
              </a:spcAft>
              <a:buSzPts val="1600"/>
              <a:buFont typeface="Arial"/>
              <a:buChar char="➢"/>
            </a:pPr>
            <a:r>
              <a:rPr lang="en" sz="1600">
                <a:latin typeface="Arial"/>
                <a:ea typeface="Arial"/>
                <a:cs typeface="Arial"/>
                <a:sym typeface="Arial"/>
              </a:rPr>
              <a:t>H0: There is no association between gender and credit limit.</a:t>
            </a:r>
            <a:endParaRPr sz="1600">
              <a:latin typeface="Arial"/>
              <a:ea typeface="Arial"/>
              <a:cs typeface="Arial"/>
              <a:sym typeface="Arial"/>
            </a:endParaRPr>
          </a:p>
          <a:p>
            <a:pPr indent="-330200" lvl="0" marL="457200" rtl="0" algn="l">
              <a:lnSpc>
                <a:spcPct val="105000"/>
              </a:lnSpc>
              <a:spcBef>
                <a:spcPts val="1000"/>
              </a:spcBef>
              <a:spcAft>
                <a:spcPts val="0"/>
              </a:spcAft>
              <a:buSzPts val="1600"/>
              <a:buFont typeface="Arial"/>
              <a:buChar char="❖"/>
            </a:pPr>
            <a:r>
              <a:rPr lang="en" sz="1600">
                <a:latin typeface="Arial"/>
                <a:ea typeface="Arial"/>
                <a:cs typeface="Arial"/>
                <a:sym typeface="Arial"/>
              </a:rPr>
              <a:t>Alternative Hypothesis (H1): </a:t>
            </a:r>
            <a:endParaRPr sz="1600">
              <a:latin typeface="Arial"/>
              <a:ea typeface="Arial"/>
              <a:cs typeface="Arial"/>
              <a:sym typeface="Arial"/>
            </a:endParaRPr>
          </a:p>
          <a:p>
            <a:pPr indent="-330200" lvl="1" marL="1371600" rtl="0" algn="l">
              <a:lnSpc>
                <a:spcPct val="105000"/>
              </a:lnSpc>
              <a:spcBef>
                <a:spcPts val="0"/>
              </a:spcBef>
              <a:spcAft>
                <a:spcPts val="0"/>
              </a:spcAft>
              <a:buSzPts val="1600"/>
              <a:buFont typeface="Arial"/>
              <a:buChar char="➢"/>
            </a:pPr>
            <a:r>
              <a:rPr lang="en" sz="1600">
                <a:latin typeface="Arial"/>
                <a:ea typeface="Arial"/>
                <a:cs typeface="Arial"/>
                <a:sym typeface="Arial"/>
              </a:rPr>
              <a:t>H1: There is an association between gender and credit limit.</a:t>
            </a:r>
            <a:endParaRPr sz="16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6"/>
          <p:cNvSpPr txBox="1"/>
          <p:nvPr>
            <p:ph type="title"/>
          </p:nvPr>
        </p:nvSpPr>
        <p:spPr>
          <a:xfrm>
            <a:off x="1297500" y="334650"/>
            <a:ext cx="7038900" cy="104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rgbClr val="000000"/>
              </a:buClr>
              <a:buSzPts val="990"/>
              <a:buFont typeface="Arial"/>
              <a:buNone/>
            </a:pPr>
            <a:r>
              <a:rPr b="1" lang="en" sz="2100">
                <a:latin typeface="Georgia"/>
                <a:ea typeface="Georgia"/>
                <a:cs typeface="Georgia"/>
                <a:sym typeface="Georgia"/>
              </a:rPr>
              <a:t>Code Snippet for Chi-Square test in hypothesis-1</a:t>
            </a:r>
            <a:endParaRPr sz="1608"/>
          </a:p>
        </p:txBody>
      </p:sp>
      <p:pic>
        <p:nvPicPr>
          <p:cNvPr id="229" name="Google Shape;229;p16"/>
          <p:cNvPicPr preferRelativeResize="0"/>
          <p:nvPr/>
        </p:nvPicPr>
        <p:blipFill rotWithShape="1">
          <a:blip r:embed="rId3">
            <a:alphaModFix/>
          </a:blip>
          <a:srcRect b="0" l="0" r="0" t="41445"/>
          <a:stretch/>
        </p:blipFill>
        <p:spPr>
          <a:xfrm>
            <a:off x="358325" y="1146600"/>
            <a:ext cx="8427350" cy="3653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7"/>
          <p:cNvSpPr txBox="1"/>
          <p:nvPr>
            <p:ph type="title"/>
          </p:nvPr>
        </p:nvSpPr>
        <p:spPr>
          <a:xfrm>
            <a:off x="1297500" y="393750"/>
            <a:ext cx="7038900" cy="997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a:latin typeface="Georgia"/>
                <a:ea typeface="Georgia"/>
                <a:cs typeface="Georgia"/>
                <a:sym typeface="Georgia"/>
              </a:rPr>
              <a:t>Decision</a:t>
            </a:r>
            <a:endParaRPr b="1" sz="1400">
              <a:latin typeface="Georgia"/>
              <a:ea typeface="Georgia"/>
              <a:cs typeface="Georgia"/>
              <a:sym typeface="Georgia"/>
            </a:endParaRPr>
          </a:p>
        </p:txBody>
      </p:sp>
      <p:sp>
        <p:nvSpPr>
          <p:cNvPr id="235" name="Google Shape;235;p17"/>
          <p:cNvSpPr txBox="1"/>
          <p:nvPr>
            <p:ph idx="1" type="body"/>
          </p:nvPr>
        </p:nvSpPr>
        <p:spPr>
          <a:xfrm>
            <a:off x="1297500" y="1391250"/>
            <a:ext cx="7038900" cy="33240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Font typeface="Arial"/>
              <a:buChar char="❖"/>
            </a:pPr>
            <a:r>
              <a:rPr lang="en" sz="1600">
                <a:latin typeface="Arial"/>
                <a:ea typeface="Arial"/>
                <a:cs typeface="Arial"/>
                <a:sym typeface="Arial"/>
              </a:rPr>
              <a:t>p-value: 1.0</a:t>
            </a:r>
            <a:endParaRPr sz="1600">
              <a:latin typeface="Arial"/>
              <a:ea typeface="Arial"/>
              <a:cs typeface="Arial"/>
              <a:sym typeface="Arial"/>
            </a:endParaRPr>
          </a:p>
          <a:p>
            <a:pPr indent="-330200" lvl="0" marL="457200" rtl="0" algn="l">
              <a:lnSpc>
                <a:spcPct val="200000"/>
              </a:lnSpc>
              <a:spcBef>
                <a:spcPts val="0"/>
              </a:spcBef>
              <a:spcAft>
                <a:spcPts val="0"/>
              </a:spcAft>
              <a:buSzPts val="1600"/>
              <a:buFont typeface="Arial"/>
              <a:buChar char="❖"/>
            </a:pPr>
            <a:r>
              <a:rPr lang="en" sz="1600">
                <a:latin typeface="Arial"/>
                <a:ea typeface="Arial"/>
                <a:cs typeface="Arial"/>
                <a:sym typeface="Arial"/>
              </a:rPr>
              <a:t>Fail to reject the null hypothesis.</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 sz="1600">
                <a:latin typeface="Arial"/>
                <a:ea typeface="Arial"/>
                <a:cs typeface="Arial"/>
                <a:sym typeface="Arial"/>
              </a:rPr>
              <a:t>So Null Hypothesis is true. </a:t>
            </a:r>
            <a:endParaRPr sz="1600">
              <a:latin typeface="Arial"/>
              <a:ea typeface="Arial"/>
              <a:cs typeface="Arial"/>
              <a:sym typeface="Arial"/>
            </a:endParaRPr>
          </a:p>
          <a:p>
            <a:pPr indent="-330200" lvl="0" marL="457200" rtl="0" algn="l">
              <a:lnSpc>
                <a:spcPct val="115000"/>
              </a:lnSpc>
              <a:spcBef>
                <a:spcPts val="1000"/>
              </a:spcBef>
              <a:spcAft>
                <a:spcPts val="0"/>
              </a:spcAft>
              <a:buSzPts val="1600"/>
              <a:buFont typeface="Arial"/>
              <a:buChar char="❖"/>
            </a:pPr>
            <a:r>
              <a:rPr lang="en" sz="1600">
                <a:latin typeface="Arial"/>
                <a:ea typeface="Arial"/>
                <a:cs typeface="Arial"/>
                <a:sym typeface="Arial"/>
              </a:rPr>
              <a:t>There is not enough evidence to suggest an association between gender and credit limit.</a:t>
            </a:r>
            <a:endParaRPr sz="1600">
              <a:latin typeface="Arial"/>
              <a:ea typeface="Arial"/>
              <a:cs typeface="Arial"/>
              <a:sym typeface="Arial"/>
            </a:endParaRPr>
          </a:p>
          <a:p>
            <a:pPr indent="-330200" lvl="0" marL="457200" rtl="0" algn="l">
              <a:lnSpc>
                <a:spcPct val="115000"/>
              </a:lnSpc>
              <a:spcBef>
                <a:spcPts val="1000"/>
              </a:spcBef>
              <a:spcAft>
                <a:spcPts val="0"/>
              </a:spcAft>
              <a:buSzPts val="1600"/>
              <a:buFont typeface="Arial"/>
              <a:buChar char="❖"/>
            </a:pPr>
            <a:r>
              <a:rPr lang="en" sz="1600">
                <a:latin typeface="Arial"/>
                <a:ea typeface="Arial"/>
                <a:cs typeface="Arial"/>
                <a:sym typeface="Arial"/>
              </a:rPr>
              <a:t>Hence, gender does not play pivotal role in deciding the credit limit, but education level and salary surely affects the credit limit.</a:t>
            </a:r>
            <a:endParaRPr sz="1600">
              <a:latin typeface="Arial"/>
              <a:ea typeface="Arial"/>
              <a:cs typeface="Arial"/>
              <a:sym typeface="Arial"/>
            </a:endParaRPr>
          </a:p>
          <a:p>
            <a:pPr indent="0" lvl="0" marL="914400" marR="0" rtl="0" algn="l">
              <a:lnSpc>
                <a:spcPct val="200000"/>
              </a:lnSpc>
              <a:spcBef>
                <a:spcPts val="1200"/>
              </a:spcBef>
              <a:spcAft>
                <a:spcPts val="0"/>
              </a:spcAft>
              <a:buNone/>
            </a:pPr>
            <a:r>
              <a:t/>
            </a:r>
            <a:endParaRPr sz="1600">
              <a:latin typeface="Arial"/>
              <a:ea typeface="Arial"/>
              <a:cs typeface="Arial"/>
              <a:sym typeface="Arial"/>
            </a:endParaRPr>
          </a:p>
        </p:txBody>
      </p:sp>
      <p:pic>
        <p:nvPicPr>
          <p:cNvPr id="236" name="Google Shape;236;p17" title="Slide-6.mp3">
            <a:hlinkClick r:id="rId3"/>
          </p:cNvPr>
          <p:cNvPicPr preferRelativeResize="0"/>
          <p:nvPr/>
        </p:nvPicPr>
        <p:blipFill rotWithShape="1">
          <a:blip r:embed="rId4">
            <a:alphaModFix/>
          </a:blip>
          <a:srcRect b="0" l="0" r="0" t="0"/>
          <a:stretch/>
        </p:blipFill>
        <p:spPr>
          <a:xfrm>
            <a:off x="122250" y="4583725"/>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8"/>
          <p:cNvSpPr txBox="1"/>
          <p:nvPr>
            <p:ph idx="1" type="body"/>
          </p:nvPr>
        </p:nvSpPr>
        <p:spPr>
          <a:xfrm>
            <a:off x="1297500" y="1165150"/>
            <a:ext cx="7528200" cy="3675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SzPts val="1400"/>
              <a:buFont typeface="Arial"/>
              <a:buChar char="❖"/>
            </a:pPr>
            <a:r>
              <a:rPr b="1" lang="en" sz="1600">
                <a:latin typeface="Arial"/>
                <a:ea typeface="Arial"/>
                <a:cs typeface="Arial"/>
                <a:sym typeface="Arial"/>
              </a:rPr>
              <a:t>Objective</a:t>
            </a:r>
            <a:r>
              <a:rPr b="1" lang="en" sz="1400">
                <a:latin typeface="Arial"/>
                <a:ea typeface="Arial"/>
                <a:cs typeface="Arial"/>
                <a:sym typeface="Arial"/>
              </a:rPr>
              <a:t>:</a:t>
            </a:r>
            <a:endParaRPr b="1"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sz="1400">
                <a:latin typeface="Arial"/>
                <a:ea typeface="Arial"/>
                <a:cs typeface="Arial"/>
                <a:sym typeface="Arial"/>
              </a:rPr>
              <a:t>To assess whether the utilization ratio has a significant effect on the likelihood of a customer being classified as attrited.</a:t>
            </a:r>
            <a:endParaRPr sz="1400">
              <a:latin typeface="Arial"/>
              <a:ea typeface="Arial"/>
              <a:cs typeface="Arial"/>
              <a:sym typeface="Arial"/>
            </a:endParaRPr>
          </a:p>
          <a:p>
            <a:pPr indent="0" lvl="0" marL="0" rtl="0" algn="l">
              <a:lnSpc>
                <a:spcPct val="115000"/>
              </a:lnSpc>
              <a:spcBef>
                <a:spcPts val="1500"/>
              </a:spcBef>
              <a:spcAft>
                <a:spcPts val="0"/>
              </a:spcAft>
              <a:buNone/>
            </a:pPr>
            <a:r>
              <a:t/>
            </a:r>
            <a:endParaRPr sz="1400">
              <a:latin typeface="Arial"/>
              <a:ea typeface="Arial"/>
              <a:cs typeface="Arial"/>
              <a:sym typeface="Arial"/>
            </a:endParaRPr>
          </a:p>
          <a:p>
            <a:pPr indent="-330200" lvl="0" marL="457200" rtl="0" algn="l">
              <a:lnSpc>
                <a:spcPct val="115000"/>
              </a:lnSpc>
              <a:spcBef>
                <a:spcPts val="1500"/>
              </a:spcBef>
              <a:spcAft>
                <a:spcPts val="0"/>
              </a:spcAft>
              <a:buSzPts val="1600"/>
              <a:buFont typeface="Arial"/>
              <a:buChar char="❖"/>
            </a:pPr>
            <a:r>
              <a:rPr b="1" lang="en" sz="1600">
                <a:latin typeface="Arial"/>
                <a:ea typeface="Arial"/>
                <a:cs typeface="Arial"/>
                <a:sym typeface="Arial"/>
              </a:rPr>
              <a:t>Null Hypothesis (H0): </a:t>
            </a:r>
            <a:endParaRPr b="1" sz="16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sz="1400">
                <a:latin typeface="Arial"/>
                <a:ea typeface="Arial"/>
                <a:cs typeface="Arial"/>
                <a:sym typeface="Arial"/>
              </a:rPr>
              <a:t>The utilization ratio has </a:t>
            </a:r>
            <a:r>
              <a:rPr b="1" lang="en" sz="1400" u="sng">
                <a:latin typeface="Arial"/>
                <a:ea typeface="Arial"/>
                <a:cs typeface="Arial"/>
                <a:sym typeface="Arial"/>
              </a:rPr>
              <a:t>no effect</a:t>
            </a:r>
            <a:r>
              <a:rPr lang="en" sz="1400">
                <a:latin typeface="Arial"/>
                <a:ea typeface="Arial"/>
                <a:cs typeface="Arial"/>
                <a:sym typeface="Arial"/>
              </a:rPr>
              <a:t> on the likelihood of being an attrition customer.</a:t>
            </a:r>
            <a:endParaRPr sz="1400">
              <a:latin typeface="Arial"/>
              <a:ea typeface="Arial"/>
              <a:cs typeface="Arial"/>
              <a:sym typeface="Arial"/>
            </a:endParaRPr>
          </a:p>
          <a:p>
            <a:pPr indent="0" lvl="0" marL="914400" rtl="0" algn="l">
              <a:lnSpc>
                <a:spcPct val="115000"/>
              </a:lnSpc>
              <a:spcBef>
                <a:spcPts val="1500"/>
              </a:spcBef>
              <a:spcAft>
                <a:spcPts val="0"/>
              </a:spcAft>
              <a:buNone/>
            </a:pPr>
            <a:r>
              <a:t/>
            </a:r>
            <a:endParaRPr sz="1400">
              <a:latin typeface="Arial"/>
              <a:ea typeface="Arial"/>
              <a:cs typeface="Arial"/>
              <a:sym typeface="Arial"/>
            </a:endParaRPr>
          </a:p>
          <a:p>
            <a:pPr indent="-330200" lvl="0" marL="457200" rtl="0" algn="l">
              <a:lnSpc>
                <a:spcPct val="115000"/>
              </a:lnSpc>
              <a:spcBef>
                <a:spcPts val="1500"/>
              </a:spcBef>
              <a:spcAft>
                <a:spcPts val="0"/>
              </a:spcAft>
              <a:buSzPts val="1600"/>
              <a:buFont typeface="Arial"/>
              <a:buChar char="❖"/>
            </a:pPr>
            <a:r>
              <a:rPr b="1" lang="en" sz="1600">
                <a:latin typeface="Arial"/>
                <a:ea typeface="Arial"/>
                <a:cs typeface="Arial"/>
                <a:sym typeface="Arial"/>
              </a:rPr>
              <a:t>Alternative Hypothesis (H1): </a:t>
            </a:r>
            <a:endParaRPr b="1" sz="16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sz="1400">
                <a:latin typeface="Arial"/>
                <a:ea typeface="Arial"/>
                <a:cs typeface="Arial"/>
                <a:sym typeface="Arial"/>
              </a:rPr>
              <a:t>If a person has a utilization ratio less than 0.5, then the chances of being an attrition customer </a:t>
            </a:r>
            <a:r>
              <a:rPr lang="en" sz="1400" u="sng">
                <a:latin typeface="Arial"/>
                <a:ea typeface="Arial"/>
                <a:cs typeface="Arial"/>
                <a:sym typeface="Arial"/>
              </a:rPr>
              <a:t>are higher.</a:t>
            </a:r>
            <a:endParaRPr sz="1400" u="sng">
              <a:latin typeface="Arial"/>
              <a:ea typeface="Arial"/>
              <a:cs typeface="Arial"/>
              <a:sym typeface="Arial"/>
            </a:endParaRPr>
          </a:p>
        </p:txBody>
      </p:sp>
      <p:sp>
        <p:nvSpPr>
          <p:cNvPr id="242" name="Google Shape;242;p18"/>
          <p:cNvSpPr txBox="1"/>
          <p:nvPr>
            <p:ph type="title"/>
          </p:nvPr>
        </p:nvSpPr>
        <p:spPr>
          <a:xfrm>
            <a:off x="1297500" y="393750"/>
            <a:ext cx="7038900" cy="997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600">
                <a:latin typeface="Georgia"/>
                <a:ea typeface="Georgia"/>
                <a:cs typeface="Georgia"/>
                <a:sym typeface="Georgia"/>
              </a:rPr>
              <a:t>Hypothesis Test - 2</a:t>
            </a:r>
            <a:endParaRPr b="1" sz="1600">
              <a:latin typeface="Georgia"/>
              <a:ea typeface="Georgia"/>
              <a:cs typeface="Georgia"/>
              <a:sym typeface="Georgia"/>
            </a:endParaRPr>
          </a:p>
        </p:txBody>
      </p:sp>
      <p:pic>
        <p:nvPicPr>
          <p:cNvPr id="243" name="Google Shape;243;p18" title="slide7.mp3">
            <a:hlinkClick r:id="rId3"/>
          </p:cNvPr>
          <p:cNvPicPr preferRelativeResize="0"/>
          <p:nvPr/>
        </p:nvPicPr>
        <p:blipFill rotWithShape="1">
          <a:blip r:embed="rId4">
            <a:alphaModFix/>
          </a:blip>
          <a:srcRect b="0" l="0" r="0" t="0"/>
          <a:stretch/>
        </p:blipFill>
        <p:spPr>
          <a:xfrm>
            <a:off x="112200" y="4609350"/>
            <a:ext cx="457200" cy="4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t>Logistic Regression</a:t>
            </a:r>
            <a:r>
              <a:rPr b="1" lang="en"/>
              <a:t> </a:t>
            </a:r>
            <a:r>
              <a:rPr lang="en" sz="1600"/>
              <a:t>to test our hypothesis-2</a:t>
            </a:r>
            <a:endParaRPr sz="1600"/>
          </a:p>
        </p:txBody>
      </p:sp>
      <p:pic>
        <p:nvPicPr>
          <p:cNvPr id="249" name="Google Shape;249;p19"/>
          <p:cNvPicPr preferRelativeResize="0"/>
          <p:nvPr/>
        </p:nvPicPr>
        <p:blipFill rotWithShape="1">
          <a:blip r:embed="rId3">
            <a:alphaModFix/>
          </a:blip>
          <a:srcRect b="0" l="0" r="5962" t="87234"/>
          <a:stretch/>
        </p:blipFill>
        <p:spPr>
          <a:xfrm>
            <a:off x="415888" y="1328038"/>
            <a:ext cx="8312224" cy="422026"/>
          </a:xfrm>
          <a:prstGeom prst="rect">
            <a:avLst/>
          </a:prstGeom>
          <a:noFill/>
          <a:ln>
            <a:noFill/>
          </a:ln>
        </p:spPr>
      </p:pic>
      <p:pic>
        <p:nvPicPr>
          <p:cNvPr id="250" name="Google Shape;250;p19"/>
          <p:cNvPicPr preferRelativeResize="0"/>
          <p:nvPr/>
        </p:nvPicPr>
        <p:blipFill>
          <a:blip r:embed="rId4">
            <a:alphaModFix/>
          </a:blip>
          <a:stretch>
            <a:fillRect/>
          </a:stretch>
        </p:blipFill>
        <p:spPr>
          <a:xfrm>
            <a:off x="415888" y="1750082"/>
            <a:ext cx="8312228" cy="31088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sp>
        <p:nvSpPr>
          <p:cNvPr id="141" name="Google Shape;141;p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600">
                <a:latin typeface="Georgia"/>
                <a:ea typeface="Georgia"/>
                <a:cs typeface="Georgia"/>
                <a:sym typeface="Georgia"/>
              </a:rPr>
              <a:t>Introduction</a:t>
            </a:r>
            <a:endParaRPr b="1" sz="2600">
              <a:latin typeface="Georgia"/>
              <a:ea typeface="Georgia"/>
              <a:cs typeface="Georgia"/>
              <a:sym typeface="Georgia"/>
            </a:endParaRPr>
          </a:p>
        </p:txBody>
      </p:sp>
      <p:sp>
        <p:nvSpPr>
          <p:cNvPr id="142" name="Google Shape;142;p2"/>
          <p:cNvSpPr txBox="1"/>
          <p:nvPr>
            <p:ph idx="1" type="body"/>
          </p:nvPr>
        </p:nvSpPr>
        <p:spPr>
          <a:xfrm>
            <a:off x="1297500" y="1228225"/>
            <a:ext cx="7439100" cy="3624600"/>
          </a:xfrm>
          <a:prstGeom prst="rect">
            <a:avLst/>
          </a:prstGeom>
          <a:noFill/>
          <a:ln>
            <a:noFill/>
          </a:ln>
        </p:spPr>
        <p:txBody>
          <a:bodyPr anchorCtr="0" anchor="t" bIns="91425" lIns="91425" spcFirstLastPara="1" rIns="91425" wrap="square" tIns="91425">
            <a:noAutofit/>
          </a:bodyPr>
          <a:lstStyle/>
          <a:p>
            <a:pPr indent="-342900" lvl="0" marL="457200" rtl="0" algn="just">
              <a:lnSpc>
                <a:spcPct val="100000"/>
              </a:lnSpc>
              <a:spcBef>
                <a:spcPts val="1500"/>
              </a:spcBef>
              <a:spcAft>
                <a:spcPts val="0"/>
              </a:spcAft>
              <a:buSzPts val="1800"/>
              <a:buFont typeface="Arial"/>
              <a:buChar char="❖"/>
            </a:pPr>
            <a:r>
              <a:rPr b="1" lang="en" sz="1800">
                <a:latin typeface="Arial"/>
                <a:ea typeface="Arial"/>
                <a:cs typeface="Arial"/>
                <a:sym typeface="Arial"/>
              </a:rPr>
              <a:t>Significance of Credit Cards:</a:t>
            </a:r>
            <a:endParaRPr b="1" sz="1800">
              <a:latin typeface="Arial"/>
              <a:ea typeface="Arial"/>
              <a:cs typeface="Arial"/>
              <a:sym typeface="Arial"/>
            </a:endParaRPr>
          </a:p>
          <a:p>
            <a:pPr indent="-317500" lvl="1" marL="914400" rtl="0" algn="just">
              <a:lnSpc>
                <a:spcPct val="100000"/>
              </a:lnSpc>
              <a:spcBef>
                <a:spcPts val="0"/>
              </a:spcBef>
              <a:spcAft>
                <a:spcPts val="0"/>
              </a:spcAft>
              <a:buSzPts val="1400"/>
              <a:buFont typeface="Arial"/>
              <a:buChar char="➢"/>
            </a:pPr>
            <a:r>
              <a:rPr lang="en" sz="1400">
                <a:latin typeface="Arial"/>
                <a:ea typeface="Arial"/>
                <a:cs typeface="Arial"/>
                <a:sym typeface="Arial"/>
              </a:rPr>
              <a:t>Fundamental in today's financial landscape.</a:t>
            </a:r>
            <a:endParaRPr sz="1400">
              <a:latin typeface="Arial"/>
              <a:ea typeface="Arial"/>
              <a:cs typeface="Arial"/>
              <a:sym typeface="Arial"/>
            </a:endParaRPr>
          </a:p>
          <a:p>
            <a:pPr indent="-317500" lvl="1" marL="914400" rtl="0" algn="just">
              <a:lnSpc>
                <a:spcPct val="100000"/>
              </a:lnSpc>
              <a:spcBef>
                <a:spcPts val="0"/>
              </a:spcBef>
              <a:spcAft>
                <a:spcPts val="0"/>
              </a:spcAft>
              <a:buSzPts val="1400"/>
              <a:buFont typeface="Arial"/>
              <a:buChar char="➢"/>
            </a:pPr>
            <a:r>
              <a:rPr lang="en" sz="1400">
                <a:latin typeface="Arial"/>
                <a:ea typeface="Arial"/>
                <a:cs typeface="Arial"/>
                <a:sym typeface="Arial"/>
              </a:rPr>
              <a:t>Key determinant of consumer behavior and financial decision-making.</a:t>
            </a:r>
            <a:endParaRPr sz="1400">
              <a:latin typeface="Arial"/>
              <a:ea typeface="Arial"/>
              <a:cs typeface="Arial"/>
              <a:sym typeface="Arial"/>
            </a:endParaRPr>
          </a:p>
          <a:p>
            <a:pPr indent="0" lvl="0" marL="0" rtl="0" algn="just">
              <a:lnSpc>
                <a:spcPct val="100000"/>
              </a:lnSpc>
              <a:spcBef>
                <a:spcPts val="1500"/>
              </a:spcBef>
              <a:spcAft>
                <a:spcPts val="0"/>
              </a:spcAft>
              <a:buNone/>
            </a:pPr>
            <a:r>
              <a:t/>
            </a:r>
            <a:endParaRPr sz="1200">
              <a:latin typeface="Arial"/>
              <a:ea typeface="Arial"/>
              <a:cs typeface="Arial"/>
              <a:sym typeface="Arial"/>
            </a:endParaRPr>
          </a:p>
          <a:p>
            <a:pPr indent="-342900" lvl="0" marL="457200" rtl="0" algn="just">
              <a:lnSpc>
                <a:spcPct val="100000"/>
              </a:lnSpc>
              <a:spcBef>
                <a:spcPts val="1500"/>
              </a:spcBef>
              <a:spcAft>
                <a:spcPts val="0"/>
              </a:spcAft>
              <a:buSzPts val="1800"/>
              <a:buFont typeface="Arial"/>
              <a:buChar char="❖"/>
            </a:pPr>
            <a:r>
              <a:rPr b="1" lang="en" sz="1800">
                <a:latin typeface="Arial"/>
                <a:ea typeface="Arial"/>
                <a:cs typeface="Arial"/>
                <a:sym typeface="Arial"/>
              </a:rPr>
              <a:t>Importance for Financial Institutions:</a:t>
            </a:r>
            <a:endParaRPr b="1" sz="1800">
              <a:latin typeface="Arial"/>
              <a:ea typeface="Arial"/>
              <a:cs typeface="Arial"/>
              <a:sym typeface="Arial"/>
            </a:endParaRPr>
          </a:p>
          <a:p>
            <a:pPr indent="-317500" lvl="1" marL="914400" rtl="0" algn="just">
              <a:lnSpc>
                <a:spcPct val="100000"/>
              </a:lnSpc>
              <a:spcBef>
                <a:spcPts val="0"/>
              </a:spcBef>
              <a:spcAft>
                <a:spcPts val="0"/>
              </a:spcAft>
              <a:buSzPts val="1400"/>
              <a:buFont typeface="Arial"/>
              <a:buChar char="➢"/>
            </a:pPr>
            <a:r>
              <a:rPr lang="en" sz="1400">
                <a:latin typeface="Arial"/>
                <a:ea typeface="Arial"/>
                <a:cs typeface="Arial"/>
                <a:sym typeface="Arial"/>
              </a:rPr>
              <a:t>Essential to study credit card user behavior for strategic decision-making, profitability, and customer satisfaction.</a:t>
            </a:r>
            <a:endParaRPr sz="1400">
              <a:latin typeface="Arial"/>
              <a:ea typeface="Arial"/>
              <a:cs typeface="Arial"/>
              <a:sym typeface="Arial"/>
            </a:endParaRPr>
          </a:p>
          <a:p>
            <a:pPr indent="0" lvl="0" marL="914400" rtl="0" algn="l">
              <a:lnSpc>
                <a:spcPct val="100000"/>
              </a:lnSpc>
              <a:spcBef>
                <a:spcPts val="1500"/>
              </a:spcBef>
              <a:spcAft>
                <a:spcPts val="0"/>
              </a:spcAft>
              <a:buNone/>
            </a:pPr>
            <a:r>
              <a:t/>
            </a:r>
            <a:endParaRPr sz="1200">
              <a:latin typeface="Arial"/>
              <a:ea typeface="Arial"/>
              <a:cs typeface="Arial"/>
              <a:sym typeface="Arial"/>
            </a:endParaRPr>
          </a:p>
          <a:p>
            <a:pPr indent="-342900" lvl="0" marL="457200" rtl="0" algn="l">
              <a:lnSpc>
                <a:spcPct val="100000"/>
              </a:lnSpc>
              <a:spcBef>
                <a:spcPts val="1500"/>
              </a:spcBef>
              <a:spcAft>
                <a:spcPts val="0"/>
              </a:spcAft>
              <a:buSzPts val="1800"/>
              <a:buFont typeface="Arial"/>
              <a:buChar char="❖"/>
            </a:pPr>
            <a:r>
              <a:rPr b="1" lang="en" sz="1800">
                <a:latin typeface="Arial"/>
                <a:ea typeface="Arial"/>
                <a:cs typeface="Arial"/>
                <a:sym typeface="Arial"/>
              </a:rPr>
              <a:t>Research Objective:</a:t>
            </a:r>
            <a:endParaRPr b="1" sz="1800">
              <a:latin typeface="Arial"/>
              <a:ea typeface="Arial"/>
              <a:cs typeface="Arial"/>
              <a:sym typeface="Arial"/>
            </a:endParaRPr>
          </a:p>
          <a:p>
            <a:pPr indent="-317500" lvl="1" marL="914400" rtl="0" algn="just">
              <a:lnSpc>
                <a:spcPct val="100000"/>
              </a:lnSpc>
              <a:spcBef>
                <a:spcPts val="0"/>
              </a:spcBef>
              <a:spcAft>
                <a:spcPts val="0"/>
              </a:spcAft>
              <a:buSzPts val="1400"/>
              <a:buFont typeface="Arial"/>
              <a:buChar char="➢"/>
            </a:pPr>
            <a:r>
              <a:rPr lang="en" sz="1400">
                <a:latin typeface="Arial"/>
                <a:ea typeface="Arial"/>
                <a:cs typeface="Arial"/>
                <a:sym typeface="Arial"/>
              </a:rPr>
              <a:t>Derive insights from a comprehensive credit card customer information dataset.</a:t>
            </a:r>
            <a:endParaRPr sz="1400">
              <a:latin typeface="Arial"/>
              <a:ea typeface="Arial"/>
              <a:cs typeface="Arial"/>
              <a:sym typeface="Arial"/>
            </a:endParaRPr>
          </a:p>
          <a:p>
            <a:pPr indent="-317500" lvl="1" marL="914400" rtl="0" algn="just">
              <a:lnSpc>
                <a:spcPct val="100000"/>
              </a:lnSpc>
              <a:spcBef>
                <a:spcPts val="0"/>
              </a:spcBef>
              <a:spcAft>
                <a:spcPts val="0"/>
              </a:spcAft>
              <a:buSzPts val="1400"/>
              <a:buFont typeface="Arial"/>
              <a:buChar char="➢"/>
            </a:pPr>
            <a:r>
              <a:rPr lang="en" sz="1400">
                <a:latin typeface="Arial"/>
                <a:ea typeface="Arial"/>
                <a:cs typeface="Arial"/>
                <a:sym typeface="Arial"/>
              </a:rPr>
              <a:t>Financial institutions can optimize services and offerings with the help off objective.</a:t>
            </a:r>
            <a:endParaRPr sz="1400">
              <a:latin typeface="Arial"/>
              <a:ea typeface="Arial"/>
              <a:cs typeface="Arial"/>
              <a:sym typeface="Arial"/>
            </a:endParaRPr>
          </a:p>
          <a:p>
            <a:pPr indent="0" lvl="0" marL="457200" rtl="0" algn="l">
              <a:lnSpc>
                <a:spcPct val="100000"/>
              </a:lnSpc>
              <a:spcBef>
                <a:spcPts val="1500"/>
              </a:spcBef>
              <a:spcAft>
                <a:spcPts val="0"/>
              </a:spcAft>
              <a:buNone/>
            </a:pPr>
            <a:r>
              <a:t/>
            </a:r>
            <a:endParaRPr sz="12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67"/>
              <a:buNone/>
            </a:pPr>
            <a:r>
              <a:rPr b="1" lang="en" sz="2600">
                <a:latin typeface="Arial"/>
                <a:ea typeface="Arial"/>
                <a:cs typeface="Arial"/>
                <a:sym typeface="Arial"/>
              </a:rPr>
              <a:t>Decision</a:t>
            </a:r>
            <a:endParaRPr b="1" sz="2600">
              <a:latin typeface="Arial"/>
              <a:ea typeface="Arial"/>
              <a:cs typeface="Arial"/>
              <a:sym typeface="Arial"/>
            </a:endParaRPr>
          </a:p>
        </p:txBody>
      </p:sp>
      <p:sp>
        <p:nvSpPr>
          <p:cNvPr id="256" name="Google Shape;256;p24"/>
          <p:cNvSpPr txBox="1"/>
          <p:nvPr>
            <p:ph idx="1" type="body"/>
          </p:nvPr>
        </p:nvSpPr>
        <p:spPr>
          <a:xfrm>
            <a:off x="1476900" y="1962125"/>
            <a:ext cx="6680100" cy="2107500"/>
          </a:xfrm>
          <a:prstGeom prst="rect">
            <a:avLst/>
          </a:prstGeom>
          <a:noFill/>
          <a:ln>
            <a:noFill/>
          </a:ln>
        </p:spPr>
        <p:txBody>
          <a:bodyPr anchorCtr="0" anchor="t" bIns="91425" lIns="91425" spcFirstLastPara="1" rIns="91425" wrap="square" tIns="91425">
            <a:noAutofit/>
          </a:bodyPr>
          <a:lstStyle/>
          <a:p>
            <a:pPr indent="-330200" lvl="0" marL="457200" rtl="0" algn="just">
              <a:lnSpc>
                <a:spcPct val="200000"/>
              </a:lnSpc>
              <a:spcBef>
                <a:spcPts val="1200"/>
              </a:spcBef>
              <a:spcAft>
                <a:spcPts val="0"/>
              </a:spcAft>
              <a:buSzPts val="1600"/>
              <a:buFont typeface="Arial"/>
              <a:buChar char="❖"/>
            </a:pPr>
            <a:r>
              <a:rPr lang="en" sz="1600">
                <a:latin typeface="Arial"/>
                <a:ea typeface="Arial"/>
                <a:cs typeface="Arial"/>
                <a:sym typeface="Arial"/>
              </a:rPr>
              <a:t>p-value for utilization_less_than_0.5: 1.1463332660313418e-12</a:t>
            </a:r>
            <a:endParaRPr sz="1600">
              <a:latin typeface="Arial"/>
              <a:ea typeface="Arial"/>
              <a:cs typeface="Arial"/>
              <a:sym typeface="Arial"/>
            </a:endParaRPr>
          </a:p>
          <a:p>
            <a:pPr indent="-330200" lvl="0" marL="457200" rtl="0" algn="just">
              <a:lnSpc>
                <a:spcPct val="200000"/>
              </a:lnSpc>
              <a:spcBef>
                <a:spcPts val="0"/>
              </a:spcBef>
              <a:spcAft>
                <a:spcPts val="0"/>
              </a:spcAft>
              <a:buSzPts val="1600"/>
              <a:buFont typeface="Arial"/>
              <a:buChar char="❖"/>
            </a:pPr>
            <a:r>
              <a:rPr b="1" lang="en" sz="1600">
                <a:latin typeface="Arial"/>
                <a:ea typeface="Arial"/>
                <a:cs typeface="Arial"/>
                <a:sym typeface="Arial"/>
              </a:rPr>
              <a:t>Reject </a:t>
            </a:r>
            <a:r>
              <a:rPr lang="en" sz="1600">
                <a:latin typeface="Arial"/>
                <a:ea typeface="Arial"/>
                <a:cs typeface="Arial"/>
                <a:sym typeface="Arial"/>
              </a:rPr>
              <a:t>the null hypothesis.</a:t>
            </a:r>
            <a:endParaRPr sz="1600">
              <a:latin typeface="Arial"/>
              <a:ea typeface="Arial"/>
              <a:cs typeface="Arial"/>
              <a:sym typeface="Arial"/>
            </a:endParaRPr>
          </a:p>
          <a:p>
            <a:pPr indent="-330200" lvl="0" marL="457200" rtl="0" algn="just">
              <a:lnSpc>
                <a:spcPct val="115000"/>
              </a:lnSpc>
              <a:spcBef>
                <a:spcPts val="0"/>
              </a:spcBef>
              <a:spcAft>
                <a:spcPts val="0"/>
              </a:spcAft>
              <a:buSzPts val="1600"/>
              <a:buFont typeface="Arial"/>
              <a:buChar char="❖"/>
            </a:pPr>
            <a:r>
              <a:rPr lang="en" sz="1600">
                <a:latin typeface="Arial"/>
                <a:ea typeface="Arial"/>
                <a:cs typeface="Arial"/>
                <a:sym typeface="Arial"/>
              </a:rPr>
              <a:t>There is a significant effect of utilization ratio on the likelihood of being an attrition customer.</a:t>
            </a:r>
            <a:endParaRPr sz="1600">
              <a:latin typeface="Arial"/>
              <a:ea typeface="Arial"/>
              <a:cs typeface="Arial"/>
              <a:sym typeface="Arial"/>
            </a:endParaRPr>
          </a:p>
          <a:p>
            <a:pPr indent="0" lvl="0" marL="457200" rtl="0" algn="just">
              <a:lnSpc>
                <a:spcPct val="200000"/>
              </a:lnSpc>
              <a:spcBef>
                <a:spcPts val="1200"/>
              </a:spcBef>
              <a:spcAft>
                <a:spcPts val="1200"/>
              </a:spcAft>
              <a:buNone/>
            </a:pPr>
            <a:r>
              <a:t/>
            </a:r>
            <a:endParaRPr sz="16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ph idx="1" type="body"/>
          </p:nvPr>
        </p:nvSpPr>
        <p:spPr>
          <a:xfrm>
            <a:off x="1297500" y="242350"/>
            <a:ext cx="7245300" cy="94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008"/>
              <a:buNone/>
            </a:pPr>
            <a:r>
              <a:rPr lang="en" sz="1600">
                <a:latin typeface="Arial"/>
                <a:ea typeface="Arial"/>
                <a:cs typeface="Arial"/>
                <a:sym typeface="Arial"/>
              </a:rPr>
              <a:t>We used </a:t>
            </a:r>
            <a:r>
              <a:rPr b="1" lang="en" sz="1600" u="sng">
                <a:latin typeface="Arial"/>
                <a:ea typeface="Arial"/>
                <a:cs typeface="Arial"/>
                <a:sym typeface="Arial"/>
              </a:rPr>
              <a:t>CHI-square test</a:t>
            </a:r>
            <a:r>
              <a:rPr lang="en" sz="1600">
                <a:latin typeface="Arial"/>
                <a:ea typeface="Arial"/>
                <a:cs typeface="Arial"/>
                <a:sym typeface="Arial"/>
              </a:rPr>
              <a:t> as well to test our hypothesis and it also gave the </a:t>
            </a:r>
            <a:r>
              <a:rPr b="1" lang="en" sz="1600">
                <a:latin typeface="Arial"/>
                <a:ea typeface="Arial"/>
                <a:cs typeface="Arial"/>
                <a:sym typeface="Arial"/>
              </a:rPr>
              <a:t>same </a:t>
            </a:r>
            <a:r>
              <a:rPr lang="en" sz="1600">
                <a:latin typeface="Arial"/>
                <a:ea typeface="Arial"/>
                <a:cs typeface="Arial"/>
                <a:sym typeface="Arial"/>
              </a:rPr>
              <a:t>result.</a:t>
            </a:r>
            <a:endParaRPr sz="1600">
              <a:latin typeface="Arial"/>
              <a:ea typeface="Arial"/>
              <a:cs typeface="Arial"/>
              <a:sym typeface="Arial"/>
            </a:endParaRPr>
          </a:p>
          <a:p>
            <a:pPr indent="0" lvl="0" marL="0" rtl="0" algn="l">
              <a:lnSpc>
                <a:spcPct val="115000"/>
              </a:lnSpc>
              <a:spcBef>
                <a:spcPts val="1200"/>
              </a:spcBef>
              <a:spcAft>
                <a:spcPts val="1200"/>
              </a:spcAft>
              <a:buSzPts val="1008"/>
              <a:buNone/>
            </a:pPr>
            <a:r>
              <a:t/>
            </a:r>
            <a:endParaRPr sz="1600">
              <a:latin typeface="Arial"/>
              <a:ea typeface="Arial"/>
              <a:cs typeface="Arial"/>
              <a:sym typeface="Arial"/>
            </a:endParaRPr>
          </a:p>
        </p:txBody>
      </p:sp>
      <p:pic>
        <p:nvPicPr>
          <p:cNvPr id="262" name="Google Shape;262;p25"/>
          <p:cNvPicPr preferRelativeResize="0"/>
          <p:nvPr/>
        </p:nvPicPr>
        <p:blipFill>
          <a:blip r:embed="rId3">
            <a:alphaModFix/>
          </a:blip>
          <a:stretch>
            <a:fillRect/>
          </a:stretch>
        </p:blipFill>
        <p:spPr>
          <a:xfrm>
            <a:off x="1526625" y="935700"/>
            <a:ext cx="6237045" cy="4143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634ca10e7c_0_77"/>
          <p:cNvSpPr txBox="1"/>
          <p:nvPr>
            <p:ph type="title"/>
          </p:nvPr>
        </p:nvSpPr>
        <p:spPr>
          <a:xfrm>
            <a:off x="1297500" y="540425"/>
            <a:ext cx="7038900" cy="638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a:t>Conclusion</a:t>
            </a:r>
            <a:endParaRPr b="1"/>
          </a:p>
        </p:txBody>
      </p:sp>
      <p:sp>
        <p:nvSpPr>
          <p:cNvPr id="268" name="Google Shape;268;g2634ca10e7c_0_77"/>
          <p:cNvSpPr txBox="1"/>
          <p:nvPr>
            <p:ph idx="1" type="body"/>
          </p:nvPr>
        </p:nvSpPr>
        <p:spPr>
          <a:xfrm>
            <a:off x="1297500" y="1365700"/>
            <a:ext cx="7463400" cy="2911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Arial"/>
              <a:buChar char="❖"/>
            </a:pPr>
            <a:r>
              <a:rPr b="1" lang="en" sz="1600">
                <a:latin typeface="Arial"/>
                <a:ea typeface="Arial"/>
                <a:cs typeface="Arial"/>
                <a:sym typeface="Arial"/>
              </a:rPr>
              <a:t>Gender and Credit Limits:</a:t>
            </a:r>
            <a:endParaRPr b="1" sz="1600">
              <a:latin typeface="Arial"/>
              <a:ea typeface="Arial"/>
              <a:cs typeface="Arial"/>
              <a:sym typeface="Arial"/>
            </a:endParaRPr>
          </a:p>
          <a:p>
            <a:pPr indent="-317500" lvl="1" marL="914400" rtl="0" algn="l">
              <a:lnSpc>
                <a:spcPct val="115000"/>
              </a:lnSpc>
              <a:spcBef>
                <a:spcPts val="1000"/>
              </a:spcBef>
              <a:spcAft>
                <a:spcPts val="0"/>
              </a:spcAft>
              <a:buClr>
                <a:schemeClr val="lt1"/>
              </a:buClr>
              <a:buSzPts val="1400"/>
              <a:buFont typeface="Arial"/>
              <a:buChar char="➢"/>
            </a:pPr>
            <a:r>
              <a:rPr lang="en" sz="1400">
                <a:latin typeface="Arial"/>
                <a:ea typeface="Arial"/>
                <a:cs typeface="Arial"/>
                <a:sym typeface="Arial"/>
              </a:rPr>
              <a:t>Initial hypothesis of higher male representation in credit limits &gt; $25,000.</a:t>
            </a:r>
            <a:endParaRPr sz="1400">
              <a:latin typeface="Arial"/>
              <a:ea typeface="Arial"/>
              <a:cs typeface="Arial"/>
              <a:sym typeface="Arial"/>
            </a:endParaRPr>
          </a:p>
          <a:p>
            <a:pPr indent="-317500" lvl="1" marL="914400" rtl="0" algn="l">
              <a:lnSpc>
                <a:spcPct val="115000"/>
              </a:lnSpc>
              <a:spcBef>
                <a:spcPts val="1000"/>
              </a:spcBef>
              <a:spcAft>
                <a:spcPts val="0"/>
              </a:spcAft>
              <a:buClr>
                <a:schemeClr val="lt1"/>
              </a:buClr>
              <a:buSzPts val="1400"/>
              <a:buFont typeface="Arial"/>
              <a:buChar char="➢"/>
            </a:pPr>
            <a:r>
              <a:rPr lang="en" sz="1400">
                <a:latin typeface="Arial"/>
                <a:ea typeface="Arial"/>
                <a:cs typeface="Arial"/>
                <a:sym typeface="Arial"/>
              </a:rPr>
              <a:t>Evidence suggests no strong correlation; gender might not be a decisive factor.</a:t>
            </a:r>
            <a:endParaRPr sz="1400">
              <a:latin typeface="Arial"/>
              <a:ea typeface="Arial"/>
              <a:cs typeface="Arial"/>
              <a:sym typeface="Arial"/>
            </a:endParaRPr>
          </a:p>
          <a:p>
            <a:pPr indent="-317500" lvl="1" marL="914400" rtl="0" algn="l">
              <a:lnSpc>
                <a:spcPct val="115000"/>
              </a:lnSpc>
              <a:spcBef>
                <a:spcPts val="1000"/>
              </a:spcBef>
              <a:spcAft>
                <a:spcPts val="0"/>
              </a:spcAft>
              <a:buClr>
                <a:schemeClr val="lt1"/>
              </a:buClr>
              <a:buSzPts val="1400"/>
              <a:buFont typeface="Arial"/>
              <a:buChar char="➢"/>
            </a:pPr>
            <a:r>
              <a:rPr lang="en" sz="1400">
                <a:latin typeface="Arial"/>
                <a:ea typeface="Arial"/>
                <a:cs typeface="Arial"/>
                <a:sym typeface="Arial"/>
              </a:rPr>
              <a:t>Emphasis on variables like education level and income influencing credit limits.</a:t>
            </a:r>
            <a:endParaRPr sz="1400">
              <a:latin typeface="Arial"/>
              <a:ea typeface="Arial"/>
              <a:cs typeface="Arial"/>
              <a:sym typeface="Arial"/>
            </a:endParaRPr>
          </a:p>
          <a:p>
            <a:pPr indent="0" lvl="0" marL="0" rtl="0" algn="l">
              <a:lnSpc>
                <a:spcPct val="115000"/>
              </a:lnSpc>
              <a:spcBef>
                <a:spcPts val="1000"/>
              </a:spcBef>
              <a:spcAft>
                <a:spcPts val="0"/>
              </a:spcAft>
              <a:buNone/>
            </a:pPr>
            <a:r>
              <a:t/>
            </a:r>
            <a:endParaRPr sz="1400">
              <a:latin typeface="Arial"/>
              <a:ea typeface="Arial"/>
              <a:cs typeface="Arial"/>
              <a:sym typeface="Arial"/>
            </a:endParaRPr>
          </a:p>
          <a:p>
            <a:pPr indent="-330200" lvl="0" marL="457200" rtl="0" algn="l">
              <a:lnSpc>
                <a:spcPct val="115000"/>
              </a:lnSpc>
              <a:spcBef>
                <a:spcPts val="0"/>
              </a:spcBef>
              <a:spcAft>
                <a:spcPts val="0"/>
              </a:spcAft>
              <a:buClr>
                <a:schemeClr val="lt1"/>
              </a:buClr>
              <a:buSzPts val="1600"/>
              <a:buFont typeface="Arial"/>
              <a:buChar char="❖"/>
            </a:pPr>
            <a:r>
              <a:rPr b="1" lang="en" sz="1600">
                <a:latin typeface="Arial"/>
                <a:ea typeface="Arial"/>
                <a:cs typeface="Arial"/>
                <a:sym typeface="Arial"/>
              </a:rPr>
              <a:t>Utilization Ratio and Customer Attrition:</a:t>
            </a:r>
            <a:endParaRPr b="1" sz="1600">
              <a:latin typeface="Arial"/>
              <a:ea typeface="Arial"/>
              <a:cs typeface="Arial"/>
              <a:sym typeface="Arial"/>
            </a:endParaRPr>
          </a:p>
          <a:p>
            <a:pPr indent="-317500" lvl="1" marL="914400" rtl="0" algn="l">
              <a:lnSpc>
                <a:spcPct val="115000"/>
              </a:lnSpc>
              <a:spcBef>
                <a:spcPts val="1000"/>
              </a:spcBef>
              <a:spcAft>
                <a:spcPts val="0"/>
              </a:spcAft>
              <a:buClr>
                <a:schemeClr val="lt1"/>
              </a:buClr>
              <a:buSzPts val="1400"/>
              <a:buFont typeface="Arial"/>
              <a:buChar char="➢"/>
            </a:pPr>
            <a:r>
              <a:rPr lang="en" sz="1400">
                <a:latin typeface="Arial"/>
                <a:ea typeface="Arial"/>
                <a:cs typeface="Arial"/>
                <a:sym typeface="Arial"/>
              </a:rPr>
              <a:t>Logistic regression model highlights substantial impact of utilization ratio on attrition probability.</a:t>
            </a:r>
            <a:endParaRPr sz="1400">
              <a:latin typeface="Arial"/>
              <a:ea typeface="Arial"/>
              <a:cs typeface="Arial"/>
              <a:sym typeface="Arial"/>
            </a:endParaRPr>
          </a:p>
          <a:p>
            <a:pPr indent="-317500" lvl="1" marL="914400" rtl="0" algn="l">
              <a:lnSpc>
                <a:spcPct val="115000"/>
              </a:lnSpc>
              <a:spcBef>
                <a:spcPts val="1000"/>
              </a:spcBef>
              <a:spcAft>
                <a:spcPts val="1000"/>
              </a:spcAft>
              <a:buClr>
                <a:schemeClr val="lt1"/>
              </a:buClr>
              <a:buSzPts val="1400"/>
              <a:buFont typeface="Arial"/>
              <a:buChar char="➢"/>
            </a:pPr>
            <a:r>
              <a:rPr lang="en" sz="1400">
                <a:latin typeface="Arial"/>
                <a:ea typeface="Arial"/>
                <a:cs typeface="Arial"/>
                <a:sym typeface="Arial"/>
              </a:rPr>
              <a:t>Coefficient for 'utilization_less_than_0.5' is statistically significant, indicating higher attrition for ratios &lt; 0.5.</a:t>
            </a:r>
            <a:endParaRPr sz="1400">
              <a:latin typeface="Arial"/>
              <a:ea typeface="Arial"/>
              <a:cs typeface="Arial"/>
              <a:sym typeface="Arial"/>
            </a:endParaRPr>
          </a:p>
        </p:txBody>
      </p:sp>
      <p:pic>
        <p:nvPicPr>
          <p:cNvPr id="269" name="Google Shape;269;g2634ca10e7c_0_77" title="26.mp3">
            <a:hlinkClick r:id="rId3"/>
          </p:cNvPr>
          <p:cNvPicPr preferRelativeResize="0"/>
          <p:nvPr/>
        </p:nvPicPr>
        <p:blipFill rotWithShape="1">
          <a:blip r:embed="rId4">
            <a:alphaModFix/>
          </a:blip>
          <a:srcRect b="0" l="0" r="0" t="0"/>
          <a:stretch/>
        </p:blipFill>
        <p:spPr>
          <a:xfrm>
            <a:off x="287175" y="4478750"/>
            <a:ext cx="457200" cy="45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ph type="title"/>
          </p:nvPr>
        </p:nvSpPr>
        <p:spPr>
          <a:xfrm>
            <a:off x="1297500" y="449825"/>
            <a:ext cx="7463400" cy="914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400"/>
              </a:spcAft>
              <a:buSzPts val="2400"/>
              <a:buNone/>
            </a:pPr>
            <a:r>
              <a:rPr b="1" lang="en" sz="2500"/>
              <a:t>Recommendations for Business Strategies:</a:t>
            </a:r>
            <a:endParaRPr sz="2500"/>
          </a:p>
        </p:txBody>
      </p:sp>
      <p:sp>
        <p:nvSpPr>
          <p:cNvPr id="275" name="Google Shape;275;p27"/>
          <p:cNvSpPr txBox="1"/>
          <p:nvPr>
            <p:ph idx="1" type="body"/>
          </p:nvPr>
        </p:nvSpPr>
        <p:spPr>
          <a:xfrm>
            <a:off x="1297500" y="1307850"/>
            <a:ext cx="7038900" cy="2911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1200"/>
              </a:spcBef>
              <a:spcAft>
                <a:spcPts val="0"/>
              </a:spcAft>
              <a:buNone/>
            </a:pPr>
            <a:r>
              <a:t/>
            </a:r>
            <a:endParaRPr b="1" sz="1800"/>
          </a:p>
          <a:p>
            <a:pPr indent="-342900" lvl="0" marL="457200" rtl="0" algn="l">
              <a:lnSpc>
                <a:spcPct val="115000"/>
              </a:lnSpc>
              <a:spcBef>
                <a:spcPts val="1200"/>
              </a:spcBef>
              <a:spcAft>
                <a:spcPts val="0"/>
              </a:spcAft>
              <a:buSzPts val="1800"/>
              <a:buAutoNum type="arabicPeriod"/>
            </a:pPr>
            <a:r>
              <a:rPr b="1" lang="en" sz="1800"/>
              <a:t>Targeted Engagement Strategies</a:t>
            </a:r>
            <a:endParaRPr b="1" sz="1800"/>
          </a:p>
          <a:p>
            <a:pPr indent="-342900" lvl="0" marL="457200" rtl="0" algn="l">
              <a:lnSpc>
                <a:spcPct val="115000"/>
              </a:lnSpc>
              <a:spcBef>
                <a:spcPts val="1000"/>
              </a:spcBef>
              <a:spcAft>
                <a:spcPts val="0"/>
              </a:spcAft>
              <a:buSzPts val="1800"/>
              <a:buAutoNum type="arabicPeriod"/>
            </a:pPr>
            <a:r>
              <a:rPr b="1" lang="en" sz="1800"/>
              <a:t>Personalized Offerings</a:t>
            </a:r>
            <a:endParaRPr b="1" sz="1800"/>
          </a:p>
          <a:p>
            <a:pPr indent="-342900" lvl="0" marL="457200" rtl="0" algn="l">
              <a:lnSpc>
                <a:spcPct val="115000"/>
              </a:lnSpc>
              <a:spcBef>
                <a:spcPts val="1000"/>
              </a:spcBef>
              <a:spcAft>
                <a:spcPts val="0"/>
              </a:spcAft>
              <a:buSzPts val="1800"/>
              <a:buAutoNum type="arabicPeriod"/>
            </a:pPr>
            <a:r>
              <a:rPr b="1" lang="en" sz="1800"/>
              <a:t>Proactive Customer Retention</a:t>
            </a:r>
            <a:endParaRPr b="1" sz="1800"/>
          </a:p>
          <a:p>
            <a:pPr indent="-342900" lvl="0" marL="457200" rtl="0" algn="l">
              <a:lnSpc>
                <a:spcPct val="115000"/>
              </a:lnSpc>
              <a:spcBef>
                <a:spcPts val="1000"/>
              </a:spcBef>
              <a:spcAft>
                <a:spcPts val="0"/>
              </a:spcAft>
              <a:buSzPts val="1800"/>
              <a:buAutoNum type="arabicPeriod"/>
            </a:pPr>
            <a:r>
              <a:rPr b="1" lang="en" sz="1800"/>
              <a:t>Utilization Education</a:t>
            </a:r>
            <a:endParaRPr b="1" sz="1800"/>
          </a:p>
          <a:p>
            <a:pPr indent="-342900" lvl="0" marL="457200" rtl="0" algn="l">
              <a:lnSpc>
                <a:spcPct val="115000"/>
              </a:lnSpc>
              <a:spcBef>
                <a:spcPts val="1200"/>
              </a:spcBef>
              <a:spcAft>
                <a:spcPts val="1000"/>
              </a:spcAft>
              <a:buSzPts val="1800"/>
              <a:buAutoNum type="arabicPeriod"/>
            </a:pPr>
            <a:r>
              <a:rPr b="1" lang="en" sz="1800"/>
              <a:t>Continuous Monitoring and Adaptation</a:t>
            </a:r>
            <a:endParaRPr b="1" sz="1800"/>
          </a:p>
        </p:txBody>
      </p:sp>
      <p:pic>
        <p:nvPicPr>
          <p:cNvPr id="276" name="Google Shape;276;p27" title="27.mp3">
            <a:hlinkClick r:id="rId3"/>
          </p:cNvPr>
          <p:cNvPicPr preferRelativeResize="0"/>
          <p:nvPr/>
        </p:nvPicPr>
        <p:blipFill rotWithShape="1">
          <a:blip r:embed="rId4">
            <a:alphaModFix/>
          </a:blip>
          <a:srcRect b="0" l="0" r="0" t="0"/>
          <a:stretch/>
        </p:blipFill>
        <p:spPr>
          <a:xfrm>
            <a:off x="152400" y="4371450"/>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ph type="title"/>
          </p:nvPr>
        </p:nvSpPr>
        <p:spPr>
          <a:xfrm>
            <a:off x="1297500" y="61007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400"/>
              </a:spcAft>
              <a:buSzPts val="2400"/>
              <a:buNone/>
            </a:pPr>
            <a:r>
              <a:rPr b="1" lang="en" sz="2500">
                <a:latin typeface="Arial"/>
                <a:ea typeface="Arial"/>
                <a:cs typeface="Arial"/>
                <a:sym typeface="Arial"/>
              </a:rPr>
              <a:t>Limitations and Future Work:</a:t>
            </a:r>
            <a:endParaRPr sz="2500">
              <a:latin typeface="Arial"/>
              <a:ea typeface="Arial"/>
              <a:cs typeface="Arial"/>
              <a:sym typeface="Arial"/>
            </a:endParaRPr>
          </a:p>
        </p:txBody>
      </p:sp>
      <p:sp>
        <p:nvSpPr>
          <p:cNvPr id="282" name="Google Shape;282;p28"/>
          <p:cNvSpPr txBox="1"/>
          <p:nvPr>
            <p:ph idx="1" type="body"/>
          </p:nvPr>
        </p:nvSpPr>
        <p:spPr>
          <a:xfrm>
            <a:off x="1069050" y="1454525"/>
            <a:ext cx="7495800" cy="3269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1200"/>
              </a:spcBef>
              <a:spcAft>
                <a:spcPts val="0"/>
              </a:spcAft>
              <a:buSzPts val="1600"/>
              <a:buFont typeface="Arial"/>
              <a:buAutoNum type="arabicPeriod"/>
            </a:pPr>
            <a:r>
              <a:rPr b="1" lang="en" sz="1600">
                <a:latin typeface="Arial"/>
                <a:ea typeface="Arial"/>
                <a:cs typeface="Arial"/>
                <a:sym typeface="Arial"/>
              </a:rPr>
              <a:t>Representativeness and Quality of Data: </a:t>
            </a:r>
            <a:endParaRPr b="1" sz="1600">
              <a:latin typeface="Arial"/>
              <a:ea typeface="Arial"/>
              <a:cs typeface="Arial"/>
              <a:sym typeface="Arial"/>
            </a:endParaRPr>
          </a:p>
          <a:p>
            <a:pPr indent="0" lvl="0" marL="914400" rtl="0" algn="just">
              <a:lnSpc>
                <a:spcPct val="115000"/>
              </a:lnSpc>
              <a:spcBef>
                <a:spcPts val="1200"/>
              </a:spcBef>
              <a:spcAft>
                <a:spcPts val="0"/>
              </a:spcAft>
              <a:buNone/>
            </a:pPr>
            <a:r>
              <a:rPr lang="en" sz="1400">
                <a:latin typeface="Arial"/>
                <a:ea typeface="Arial"/>
                <a:cs typeface="Arial"/>
                <a:sym typeface="Arial"/>
              </a:rPr>
              <a:t>The results might not be entirely representative of the larger customer base.</a:t>
            </a:r>
            <a:endParaRPr sz="1400">
              <a:latin typeface="Arial"/>
              <a:ea typeface="Arial"/>
              <a:cs typeface="Arial"/>
              <a:sym typeface="Arial"/>
            </a:endParaRPr>
          </a:p>
          <a:p>
            <a:pPr indent="-330200" lvl="0" marL="457200" rtl="0" algn="just">
              <a:lnSpc>
                <a:spcPct val="115000"/>
              </a:lnSpc>
              <a:spcBef>
                <a:spcPts val="1200"/>
              </a:spcBef>
              <a:spcAft>
                <a:spcPts val="0"/>
              </a:spcAft>
              <a:buSzPts val="1600"/>
              <a:buFont typeface="Arial"/>
              <a:buAutoNum type="arabicPeriod"/>
            </a:pPr>
            <a:r>
              <a:rPr b="1" lang="en" sz="1600">
                <a:latin typeface="Arial"/>
                <a:ea typeface="Arial"/>
                <a:cs typeface="Arial"/>
                <a:sym typeface="Arial"/>
              </a:rPr>
              <a:t>Temporal Dynamics:</a:t>
            </a:r>
            <a:endParaRPr b="1" sz="1600">
              <a:latin typeface="Arial"/>
              <a:ea typeface="Arial"/>
              <a:cs typeface="Arial"/>
              <a:sym typeface="Arial"/>
            </a:endParaRPr>
          </a:p>
          <a:p>
            <a:pPr indent="0" lvl="0" marL="914400" rtl="0" algn="just">
              <a:lnSpc>
                <a:spcPct val="115000"/>
              </a:lnSpc>
              <a:spcBef>
                <a:spcPts val="1200"/>
              </a:spcBef>
              <a:spcAft>
                <a:spcPts val="0"/>
              </a:spcAft>
              <a:buNone/>
            </a:pPr>
            <a:r>
              <a:rPr lang="en" sz="1400">
                <a:latin typeface="Arial"/>
                <a:ea typeface="Arial"/>
                <a:cs typeface="Arial"/>
                <a:sym typeface="Arial"/>
              </a:rPr>
              <a:t>The analysis is predicated on a moment in time in which customer data was captured. Customer behavior shifts over time, impacted by outside variables or the state of the economy, are not fully recorded.</a:t>
            </a:r>
            <a:endParaRPr sz="1400">
              <a:latin typeface="Arial"/>
              <a:ea typeface="Arial"/>
              <a:cs typeface="Arial"/>
              <a:sym typeface="Arial"/>
            </a:endParaRPr>
          </a:p>
          <a:p>
            <a:pPr indent="-330200" lvl="0" marL="457200" rtl="0" algn="just">
              <a:lnSpc>
                <a:spcPct val="115000"/>
              </a:lnSpc>
              <a:spcBef>
                <a:spcPts val="1200"/>
              </a:spcBef>
              <a:spcAft>
                <a:spcPts val="0"/>
              </a:spcAft>
              <a:buSzPts val="1600"/>
              <a:buFont typeface="Arial"/>
              <a:buAutoNum type="arabicPeriod"/>
            </a:pPr>
            <a:r>
              <a:rPr b="1" lang="en" sz="1600">
                <a:latin typeface="Arial"/>
                <a:ea typeface="Arial"/>
                <a:cs typeface="Arial"/>
                <a:sym typeface="Arial"/>
              </a:rPr>
              <a:t>Correlation versus Causation:</a:t>
            </a:r>
            <a:endParaRPr b="1" sz="1600">
              <a:latin typeface="Arial"/>
              <a:ea typeface="Arial"/>
              <a:cs typeface="Arial"/>
              <a:sym typeface="Arial"/>
            </a:endParaRPr>
          </a:p>
          <a:p>
            <a:pPr indent="0" lvl="0" marL="914400" rtl="0" algn="just">
              <a:lnSpc>
                <a:spcPct val="115000"/>
              </a:lnSpc>
              <a:spcBef>
                <a:spcPts val="1200"/>
              </a:spcBef>
              <a:spcAft>
                <a:spcPts val="0"/>
              </a:spcAft>
              <a:buNone/>
            </a:pPr>
            <a:r>
              <a:rPr lang="en" sz="1400">
                <a:latin typeface="Arial"/>
                <a:ea typeface="Arial"/>
                <a:cs typeface="Arial"/>
                <a:sym typeface="Arial"/>
              </a:rPr>
              <a:t>Although the analysis shows a correlation between utilization ratios and attrition, more research is needed to determine the cause. The relationship could be muddled by additional unobserved factors.</a:t>
            </a:r>
            <a:endParaRPr sz="14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600">
              <a:latin typeface="Arial"/>
              <a:ea typeface="Arial"/>
              <a:cs typeface="Arial"/>
              <a:sym typeface="Arial"/>
            </a:endParaRPr>
          </a:p>
        </p:txBody>
      </p:sp>
      <p:pic>
        <p:nvPicPr>
          <p:cNvPr id="283" name="Google Shape;283;p28" title="28.mp3">
            <a:hlinkClick r:id="rId3"/>
          </p:cNvPr>
          <p:cNvPicPr preferRelativeResize="0"/>
          <p:nvPr/>
        </p:nvPicPr>
        <p:blipFill rotWithShape="1">
          <a:blip r:embed="rId4">
            <a:alphaModFix/>
          </a:blip>
          <a:srcRect b="0" l="0" r="0" t="0"/>
          <a:stretch/>
        </p:blipFill>
        <p:spPr>
          <a:xfrm>
            <a:off x="287150" y="4478750"/>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1297500" y="310700"/>
            <a:ext cx="7846500" cy="914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400"/>
              </a:spcAft>
              <a:buSzPts val="2400"/>
              <a:buNone/>
            </a:pPr>
            <a:r>
              <a:rPr b="1" lang="en" sz="2500">
                <a:latin typeface="Roboto"/>
                <a:ea typeface="Roboto"/>
                <a:cs typeface="Roboto"/>
                <a:sym typeface="Roboto"/>
              </a:rPr>
              <a:t>Ideas for Further Study / Additional Data Gathering:</a:t>
            </a:r>
            <a:endParaRPr b="1" sz="2500"/>
          </a:p>
        </p:txBody>
      </p:sp>
      <p:sp>
        <p:nvSpPr>
          <p:cNvPr id="289" name="Google Shape;289;p2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200000"/>
              </a:lnSpc>
              <a:spcBef>
                <a:spcPts val="1200"/>
              </a:spcBef>
              <a:spcAft>
                <a:spcPts val="0"/>
              </a:spcAft>
              <a:buSzPts val="1300"/>
              <a:buNone/>
            </a:pPr>
            <a:r>
              <a:rPr lang="en" sz="1800">
                <a:latin typeface="Arial"/>
                <a:ea typeface="Arial"/>
                <a:cs typeface="Arial"/>
                <a:sym typeface="Arial"/>
              </a:rPr>
              <a:t>1. Analysis of Longitudinal Data</a:t>
            </a:r>
            <a:endParaRPr sz="1800">
              <a:latin typeface="Arial"/>
              <a:ea typeface="Arial"/>
              <a:cs typeface="Arial"/>
              <a:sym typeface="Arial"/>
            </a:endParaRPr>
          </a:p>
          <a:p>
            <a:pPr indent="0" lvl="0" marL="0" rtl="0" algn="l">
              <a:lnSpc>
                <a:spcPct val="200000"/>
              </a:lnSpc>
              <a:spcBef>
                <a:spcPts val="1200"/>
              </a:spcBef>
              <a:spcAft>
                <a:spcPts val="0"/>
              </a:spcAft>
              <a:buSzPts val="1300"/>
              <a:buNone/>
            </a:pPr>
            <a:r>
              <a:rPr lang="en" sz="1800">
                <a:latin typeface="Arial"/>
                <a:ea typeface="Arial"/>
                <a:cs typeface="Arial"/>
                <a:sym typeface="Arial"/>
              </a:rPr>
              <a:t>2. Multivariate Evaluation</a:t>
            </a:r>
            <a:endParaRPr sz="1800">
              <a:latin typeface="Arial"/>
              <a:ea typeface="Arial"/>
              <a:cs typeface="Arial"/>
              <a:sym typeface="Arial"/>
            </a:endParaRPr>
          </a:p>
          <a:p>
            <a:pPr indent="0" lvl="0" marL="0" rtl="0" algn="l">
              <a:lnSpc>
                <a:spcPct val="200000"/>
              </a:lnSpc>
              <a:spcBef>
                <a:spcPts val="1200"/>
              </a:spcBef>
              <a:spcAft>
                <a:spcPts val="0"/>
              </a:spcAft>
              <a:buSzPts val="1300"/>
              <a:buNone/>
            </a:pPr>
            <a:r>
              <a:rPr lang="en" sz="1800">
                <a:latin typeface="Arial"/>
                <a:ea typeface="Arial"/>
                <a:cs typeface="Arial"/>
                <a:sym typeface="Arial"/>
              </a:rPr>
              <a:t>3. External Verification</a:t>
            </a:r>
            <a:endParaRPr sz="1800">
              <a:latin typeface="Arial"/>
              <a:ea typeface="Arial"/>
              <a:cs typeface="Arial"/>
              <a:sym typeface="Arial"/>
            </a:endParaRPr>
          </a:p>
          <a:p>
            <a:pPr indent="0" lvl="0" marL="0" rtl="0" algn="l">
              <a:lnSpc>
                <a:spcPct val="200000"/>
              </a:lnSpc>
              <a:spcBef>
                <a:spcPts val="1200"/>
              </a:spcBef>
              <a:spcAft>
                <a:spcPts val="1200"/>
              </a:spcAft>
              <a:buSzPts val="1300"/>
              <a:buNone/>
            </a:pPr>
            <a:r>
              <a:rPr lang="en" sz="1800">
                <a:latin typeface="Arial"/>
                <a:ea typeface="Arial"/>
                <a:cs typeface="Arial"/>
                <a:sym typeface="Arial"/>
              </a:rPr>
              <a:t>4. Models for Machine Learning</a:t>
            </a:r>
            <a:endParaRPr sz="1800">
              <a:latin typeface="Arial"/>
              <a:ea typeface="Arial"/>
              <a:cs typeface="Arial"/>
              <a:sym typeface="Arial"/>
            </a:endParaRPr>
          </a:p>
        </p:txBody>
      </p:sp>
      <p:pic>
        <p:nvPicPr>
          <p:cNvPr id="290" name="Google Shape;290;p29" title="29.mp3">
            <a:hlinkClick r:id="rId3"/>
          </p:cNvPr>
          <p:cNvPicPr preferRelativeResize="0"/>
          <p:nvPr/>
        </p:nvPicPr>
        <p:blipFill rotWithShape="1">
          <a:blip r:embed="rId4">
            <a:alphaModFix/>
          </a:blip>
          <a:srcRect b="0" l="0" r="0" t="0"/>
          <a:stretch/>
        </p:blipFill>
        <p:spPr>
          <a:xfrm>
            <a:off x="354550" y="4349025"/>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2637875" y="1836600"/>
            <a:ext cx="4266000" cy="14703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rgbClr val="000000"/>
              </a:buClr>
              <a:buSzPts val="1300"/>
              <a:buFont typeface="Arial"/>
              <a:buNone/>
            </a:pPr>
            <a:r>
              <a:rPr b="1" lang="en" sz="4933">
                <a:latin typeface="Arial"/>
                <a:ea typeface="Arial"/>
                <a:cs typeface="Arial"/>
                <a:sym typeface="Arial"/>
              </a:rPr>
              <a:t>Thank you!</a:t>
            </a:r>
            <a:endParaRPr b="1" sz="4933">
              <a:latin typeface="Arial"/>
              <a:ea typeface="Arial"/>
              <a:cs typeface="Arial"/>
              <a:sym typeface="Arial"/>
            </a:endParaRPr>
          </a:p>
          <a:p>
            <a:pPr indent="0" lvl="0" marL="0" rtl="0" algn="ctr">
              <a:lnSpc>
                <a:spcPct val="100000"/>
              </a:lnSpc>
              <a:spcBef>
                <a:spcPts val="1200"/>
              </a:spcBef>
              <a:spcAft>
                <a:spcPts val="0"/>
              </a:spcAft>
              <a:buSzPts val="2400"/>
              <a:buNone/>
            </a:pPr>
            <a:r>
              <a:t/>
            </a:r>
            <a:endParaRPr sz="1200">
              <a:solidFill>
                <a:srgbClr val="FFFFFF"/>
              </a:solidFill>
              <a:latin typeface="Arial"/>
              <a:ea typeface="Arial"/>
              <a:cs typeface="Arial"/>
              <a:sym typeface="Arial"/>
            </a:endParaRPr>
          </a:p>
        </p:txBody>
      </p:sp>
      <p:pic>
        <p:nvPicPr>
          <p:cNvPr id="296" name="Google Shape;296;p46" title="References.mp3">
            <a:hlinkClick r:id="rId3"/>
          </p:cNvPr>
          <p:cNvPicPr preferRelativeResize="0"/>
          <p:nvPr/>
        </p:nvPicPr>
        <p:blipFill rotWithShape="1">
          <a:blip r:embed="rId4">
            <a:alphaModFix/>
          </a:blip>
          <a:srcRect b="0" l="0" r="0" t="0"/>
          <a:stretch/>
        </p:blipFill>
        <p:spPr>
          <a:xfrm>
            <a:off x="333050" y="4356525"/>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634ca10e7c_0_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500">
                <a:latin typeface="Georgia"/>
                <a:ea typeface="Georgia"/>
                <a:cs typeface="Georgia"/>
                <a:sym typeface="Georgia"/>
              </a:rPr>
              <a:t>Data Collection and Characteristics</a:t>
            </a:r>
            <a:endParaRPr b="1" sz="2500">
              <a:latin typeface="Georgia"/>
              <a:ea typeface="Georgia"/>
              <a:cs typeface="Georgia"/>
              <a:sym typeface="Georgia"/>
            </a:endParaRPr>
          </a:p>
        </p:txBody>
      </p:sp>
      <p:sp>
        <p:nvSpPr>
          <p:cNvPr id="148" name="Google Shape;148;g2634ca10e7c_0_0"/>
          <p:cNvSpPr txBox="1"/>
          <p:nvPr>
            <p:ph idx="1" type="body"/>
          </p:nvPr>
        </p:nvSpPr>
        <p:spPr>
          <a:xfrm>
            <a:off x="1297500" y="1228225"/>
            <a:ext cx="7568400" cy="3624600"/>
          </a:xfrm>
          <a:prstGeom prst="rect">
            <a:avLst/>
          </a:prstGeom>
          <a:noFill/>
          <a:ln>
            <a:noFill/>
          </a:ln>
        </p:spPr>
        <p:txBody>
          <a:bodyPr anchorCtr="0" anchor="t" bIns="91425" lIns="91425" spcFirstLastPara="1" rIns="91425" wrap="square" tIns="91425">
            <a:noAutofit/>
          </a:bodyPr>
          <a:lstStyle/>
          <a:p>
            <a:pPr indent="-317500" lvl="0" marL="457200" rtl="0" algn="just">
              <a:spcBef>
                <a:spcPts val="1500"/>
              </a:spcBef>
              <a:spcAft>
                <a:spcPts val="0"/>
              </a:spcAft>
              <a:buClr>
                <a:schemeClr val="lt1"/>
              </a:buClr>
              <a:buSzPts val="1400"/>
              <a:buFont typeface="Arial"/>
              <a:buChar char="❖"/>
            </a:pPr>
            <a:r>
              <a:rPr lang="en" sz="1400">
                <a:latin typeface="Arial"/>
                <a:ea typeface="Arial"/>
                <a:cs typeface="Arial"/>
                <a:sym typeface="Arial"/>
              </a:rPr>
              <a:t>Spans 2018 and 2019, providing a comprehensive snapshot.</a:t>
            </a:r>
            <a:endParaRPr sz="800">
              <a:latin typeface="Arial"/>
              <a:ea typeface="Arial"/>
              <a:cs typeface="Arial"/>
              <a:sym typeface="Arial"/>
            </a:endParaRPr>
          </a:p>
          <a:p>
            <a:pPr indent="-317500" lvl="0" marL="457200" rtl="0" algn="just">
              <a:spcBef>
                <a:spcPts val="1000"/>
              </a:spcBef>
              <a:spcAft>
                <a:spcPts val="0"/>
              </a:spcAft>
              <a:buClr>
                <a:schemeClr val="lt1"/>
              </a:buClr>
              <a:buSzPts val="1400"/>
              <a:buFont typeface="Roboto"/>
              <a:buChar char="❖"/>
            </a:pPr>
            <a:r>
              <a:rPr b="1" lang="en" sz="1400">
                <a:latin typeface="Arial"/>
                <a:ea typeface="Arial"/>
                <a:cs typeface="Arial"/>
                <a:sym typeface="Arial"/>
              </a:rPr>
              <a:t>Customer Information:</a:t>
            </a:r>
            <a:r>
              <a:rPr lang="en" sz="1400">
                <a:latin typeface="Arial"/>
                <a:ea typeface="Arial"/>
                <a:cs typeface="Arial"/>
                <a:sym typeface="Arial"/>
              </a:rPr>
              <a:t> Encompasses demographics (client numbers, ages, genders) and financials (incomes, credit limits, card categories).</a:t>
            </a:r>
            <a:endParaRPr sz="1400">
              <a:latin typeface="Arial"/>
              <a:ea typeface="Arial"/>
              <a:cs typeface="Arial"/>
              <a:sym typeface="Arial"/>
            </a:endParaRPr>
          </a:p>
          <a:p>
            <a:pPr indent="-317500" lvl="0" marL="457200" rtl="0" algn="just">
              <a:spcBef>
                <a:spcPts val="1000"/>
              </a:spcBef>
              <a:spcAft>
                <a:spcPts val="0"/>
              </a:spcAft>
              <a:buClr>
                <a:schemeClr val="lt1"/>
              </a:buClr>
              <a:buSzPts val="1400"/>
              <a:buFont typeface="Arial"/>
              <a:buChar char="❖"/>
            </a:pPr>
            <a:r>
              <a:rPr b="1" lang="en" sz="1400">
                <a:latin typeface="Arial"/>
                <a:ea typeface="Arial"/>
                <a:cs typeface="Arial"/>
                <a:sym typeface="Arial"/>
              </a:rPr>
              <a:t>Focus Variables for Analysis:</a:t>
            </a:r>
            <a:endParaRPr b="1" sz="1400">
              <a:latin typeface="Arial"/>
              <a:ea typeface="Arial"/>
              <a:cs typeface="Arial"/>
              <a:sym typeface="Arial"/>
            </a:endParaRPr>
          </a:p>
          <a:p>
            <a:pPr indent="-317500" lvl="1" marL="914400" rtl="0" algn="just">
              <a:lnSpc>
                <a:spcPct val="100000"/>
              </a:lnSpc>
              <a:spcBef>
                <a:spcPts val="1000"/>
              </a:spcBef>
              <a:spcAft>
                <a:spcPts val="0"/>
              </a:spcAft>
              <a:buClr>
                <a:schemeClr val="lt1"/>
              </a:buClr>
              <a:buSzPts val="1400"/>
              <a:buFont typeface="Roboto"/>
              <a:buChar char="➢"/>
            </a:pPr>
            <a:r>
              <a:rPr b="1" lang="en" sz="1400">
                <a:latin typeface="Arial"/>
                <a:ea typeface="Arial"/>
                <a:cs typeface="Arial"/>
                <a:sym typeface="Arial"/>
              </a:rPr>
              <a:t>Credit_Limit:</a:t>
            </a:r>
            <a:r>
              <a:rPr lang="en" sz="1400">
                <a:latin typeface="Arial"/>
                <a:ea typeface="Arial"/>
                <a:cs typeface="Arial"/>
                <a:sym typeface="Arial"/>
              </a:rPr>
              <a:t> </a:t>
            </a:r>
            <a:r>
              <a:rPr lang="en" sz="1200">
                <a:latin typeface="Arial"/>
                <a:ea typeface="Arial"/>
                <a:cs typeface="Arial"/>
                <a:sym typeface="Arial"/>
              </a:rPr>
              <a:t>Reflects credit extended to customers.</a:t>
            </a:r>
            <a:endParaRPr sz="1200">
              <a:latin typeface="Arial"/>
              <a:ea typeface="Arial"/>
              <a:cs typeface="Arial"/>
              <a:sym typeface="Arial"/>
            </a:endParaRPr>
          </a:p>
          <a:p>
            <a:pPr indent="-317500" lvl="1" marL="914400" rtl="0" algn="just">
              <a:lnSpc>
                <a:spcPct val="100000"/>
              </a:lnSpc>
              <a:spcBef>
                <a:spcPts val="0"/>
              </a:spcBef>
              <a:spcAft>
                <a:spcPts val="0"/>
              </a:spcAft>
              <a:buClr>
                <a:schemeClr val="lt1"/>
              </a:buClr>
              <a:buSzPts val="1400"/>
              <a:buFont typeface="Roboto"/>
              <a:buChar char="➢"/>
            </a:pPr>
            <a:r>
              <a:rPr b="1" lang="en" sz="1400">
                <a:latin typeface="Arial"/>
                <a:ea typeface="Arial"/>
                <a:cs typeface="Arial"/>
                <a:sym typeface="Arial"/>
              </a:rPr>
              <a:t>Attrition_Flag:</a:t>
            </a:r>
            <a:r>
              <a:rPr lang="en" sz="1400">
                <a:latin typeface="Arial"/>
                <a:ea typeface="Arial"/>
                <a:cs typeface="Arial"/>
                <a:sym typeface="Arial"/>
              </a:rPr>
              <a:t> </a:t>
            </a:r>
            <a:r>
              <a:rPr lang="en" sz="1200">
                <a:latin typeface="Arial"/>
                <a:ea typeface="Arial"/>
                <a:cs typeface="Arial"/>
                <a:sym typeface="Arial"/>
              </a:rPr>
              <a:t>Crucial for identifying customer attrition.</a:t>
            </a:r>
            <a:endParaRPr sz="1200">
              <a:latin typeface="Arial"/>
              <a:ea typeface="Arial"/>
              <a:cs typeface="Arial"/>
              <a:sym typeface="Arial"/>
            </a:endParaRPr>
          </a:p>
          <a:p>
            <a:pPr indent="-317500" lvl="1" marL="914400" rtl="0" algn="just">
              <a:lnSpc>
                <a:spcPct val="100000"/>
              </a:lnSpc>
              <a:spcBef>
                <a:spcPts val="0"/>
              </a:spcBef>
              <a:spcAft>
                <a:spcPts val="0"/>
              </a:spcAft>
              <a:buClr>
                <a:schemeClr val="lt1"/>
              </a:buClr>
              <a:buSzPts val="1400"/>
              <a:buFont typeface="Roboto"/>
              <a:buChar char="➢"/>
            </a:pPr>
            <a:r>
              <a:rPr b="1" lang="en" sz="1400">
                <a:latin typeface="Arial"/>
                <a:ea typeface="Arial"/>
                <a:cs typeface="Arial"/>
                <a:sym typeface="Arial"/>
              </a:rPr>
              <a:t>Avg_Utilization_Ratio:</a:t>
            </a:r>
            <a:r>
              <a:rPr lang="en" sz="1400">
                <a:latin typeface="Arial"/>
                <a:ea typeface="Arial"/>
                <a:cs typeface="Arial"/>
                <a:sym typeface="Arial"/>
              </a:rPr>
              <a:t> </a:t>
            </a:r>
            <a:r>
              <a:rPr lang="en" sz="1200">
                <a:latin typeface="Arial"/>
                <a:ea typeface="Arial"/>
                <a:cs typeface="Arial"/>
                <a:sym typeface="Arial"/>
              </a:rPr>
              <a:t>Average card utilization, an essential metric for analysis.</a:t>
            </a:r>
            <a:endParaRPr sz="1200">
              <a:latin typeface="Arial"/>
              <a:ea typeface="Arial"/>
              <a:cs typeface="Arial"/>
              <a:sym typeface="Arial"/>
            </a:endParaRPr>
          </a:p>
          <a:p>
            <a:pPr indent="0" lvl="0" marL="0" rtl="0" algn="just">
              <a:lnSpc>
                <a:spcPct val="100000"/>
              </a:lnSpc>
              <a:spcBef>
                <a:spcPts val="0"/>
              </a:spcBef>
              <a:spcAft>
                <a:spcPts val="0"/>
              </a:spcAft>
              <a:buNone/>
            </a:pPr>
            <a:r>
              <a:t/>
            </a:r>
            <a:endParaRPr sz="1200">
              <a:latin typeface="Arial"/>
              <a:ea typeface="Arial"/>
              <a:cs typeface="Arial"/>
              <a:sym typeface="Arial"/>
            </a:endParaRPr>
          </a:p>
          <a:p>
            <a:pPr indent="-317500" lvl="0" marL="457200" rtl="0" algn="just">
              <a:spcBef>
                <a:spcPts val="0"/>
              </a:spcBef>
              <a:spcAft>
                <a:spcPts val="0"/>
              </a:spcAft>
              <a:buClr>
                <a:schemeClr val="lt1"/>
              </a:buClr>
              <a:buSzPts val="1400"/>
              <a:buFont typeface="Arial"/>
              <a:buChar char="❖"/>
            </a:pPr>
            <a:r>
              <a:rPr b="1" lang="en" sz="1400">
                <a:latin typeface="Arial"/>
                <a:ea typeface="Arial"/>
                <a:cs typeface="Arial"/>
                <a:sym typeface="Arial"/>
              </a:rPr>
              <a:t>Behavior Metrics:</a:t>
            </a:r>
            <a:endParaRPr b="1" sz="1400">
              <a:latin typeface="Arial"/>
              <a:ea typeface="Arial"/>
              <a:cs typeface="Arial"/>
              <a:sym typeface="Arial"/>
            </a:endParaRPr>
          </a:p>
          <a:p>
            <a:pPr indent="-317500" lvl="1" marL="914400" rtl="0" algn="just">
              <a:lnSpc>
                <a:spcPct val="100000"/>
              </a:lnSpc>
              <a:spcBef>
                <a:spcPts val="1000"/>
              </a:spcBef>
              <a:spcAft>
                <a:spcPts val="0"/>
              </a:spcAft>
              <a:buClr>
                <a:schemeClr val="lt1"/>
              </a:buClr>
              <a:buSzPts val="1400"/>
              <a:buFont typeface="Arial"/>
              <a:buChar char="➢"/>
            </a:pPr>
            <a:r>
              <a:rPr lang="en" sz="1400">
                <a:latin typeface="Arial"/>
                <a:ea typeface="Arial"/>
                <a:cs typeface="Arial"/>
                <a:sym typeface="Arial"/>
              </a:rPr>
              <a:t>Transaction counts, months of inactivity, and contact frequency captured.</a:t>
            </a:r>
            <a:endParaRPr sz="1400">
              <a:latin typeface="Arial"/>
              <a:ea typeface="Arial"/>
              <a:cs typeface="Arial"/>
              <a:sym typeface="Arial"/>
            </a:endParaRPr>
          </a:p>
          <a:p>
            <a:pPr indent="-317500" lvl="1" marL="914400" rtl="0" algn="just">
              <a:lnSpc>
                <a:spcPct val="100000"/>
              </a:lnSpc>
              <a:spcBef>
                <a:spcPts val="0"/>
              </a:spcBef>
              <a:spcAft>
                <a:spcPts val="0"/>
              </a:spcAft>
              <a:buClr>
                <a:schemeClr val="lt1"/>
              </a:buClr>
              <a:buSzPts val="1400"/>
              <a:buFont typeface="Arial"/>
              <a:buChar char="➢"/>
            </a:pPr>
            <a:r>
              <a:rPr lang="en" sz="1400">
                <a:latin typeface="Arial"/>
                <a:ea typeface="Arial"/>
                <a:cs typeface="Arial"/>
                <a:sym typeface="Arial"/>
              </a:rPr>
              <a:t>Facilitates a holistic view of customer interactions.</a:t>
            </a:r>
            <a:endParaRPr sz="14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500">
                <a:latin typeface="Georgia"/>
                <a:ea typeface="Georgia"/>
                <a:cs typeface="Georgia"/>
                <a:sym typeface="Georgia"/>
              </a:rPr>
              <a:t>Problems in Dataset</a:t>
            </a:r>
            <a:endParaRPr b="1" sz="2500">
              <a:latin typeface="Georgia"/>
              <a:ea typeface="Georgia"/>
              <a:cs typeface="Georgia"/>
              <a:sym typeface="Georgia"/>
            </a:endParaRPr>
          </a:p>
        </p:txBody>
      </p:sp>
      <p:sp>
        <p:nvSpPr>
          <p:cNvPr id="154" name="Google Shape;154;p3"/>
          <p:cNvSpPr txBox="1"/>
          <p:nvPr>
            <p:ph idx="1" type="body"/>
          </p:nvPr>
        </p:nvSpPr>
        <p:spPr>
          <a:xfrm>
            <a:off x="1297500" y="972550"/>
            <a:ext cx="7038900" cy="3955500"/>
          </a:xfrm>
          <a:prstGeom prst="rect">
            <a:avLst/>
          </a:prstGeom>
          <a:noFill/>
          <a:ln>
            <a:noFill/>
          </a:ln>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800">
              <a:latin typeface="Georgia"/>
              <a:ea typeface="Georgia"/>
              <a:cs typeface="Georgia"/>
              <a:sym typeface="Georgia"/>
            </a:endParaRPr>
          </a:p>
          <a:p>
            <a:pPr indent="-342900" lvl="0" marL="457200" rtl="0" algn="just">
              <a:spcBef>
                <a:spcPts val="1200"/>
              </a:spcBef>
              <a:spcAft>
                <a:spcPts val="0"/>
              </a:spcAft>
              <a:buSzPts val="1800"/>
              <a:buFont typeface="Georgia"/>
              <a:buChar char="❖"/>
            </a:pPr>
            <a:r>
              <a:rPr b="1" lang="en" sz="1800">
                <a:latin typeface="Georgia"/>
                <a:ea typeface="Georgia"/>
                <a:cs typeface="Georgia"/>
                <a:sym typeface="Georgia"/>
              </a:rPr>
              <a:t>Data Imbalance: </a:t>
            </a:r>
            <a:endParaRPr b="1" sz="1800">
              <a:latin typeface="Georgia"/>
              <a:ea typeface="Georgia"/>
              <a:cs typeface="Georgia"/>
              <a:sym typeface="Georgia"/>
            </a:endParaRPr>
          </a:p>
          <a:p>
            <a:pPr indent="-317500" lvl="1" marL="914400" rtl="0" algn="just">
              <a:spcBef>
                <a:spcPts val="0"/>
              </a:spcBef>
              <a:spcAft>
                <a:spcPts val="0"/>
              </a:spcAft>
              <a:buSzPts val="1400"/>
              <a:buFont typeface="Georgia"/>
              <a:buChar char="➢"/>
            </a:pPr>
            <a:r>
              <a:rPr lang="en" sz="1400">
                <a:latin typeface="Georgia"/>
                <a:ea typeface="Georgia"/>
                <a:cs typeface="Georgia"/>
                <a:sym typeface="Georgia"/>
              </a:rPr>
              <a:t>The Credit_Limit column contained outliers. </a:t>
            </a:r>
            <a:endParaRPr sz="1400">
              <a:latin typeface="Georgia"/>
              <a:ea typeface="Georgia"/>
              <a:cs typeface="Georgia"/>
              <a:sym typeface="Georgia"/>
            </a:endParaRPr>
          </a:p>
          <a:p>
            <a:pPr indent="-317500" lvl="1" marL="914400" rtl="0" algn="just">
              <a:spcBef>
                <a:spcPts val="0"/>
              </a:spcBef>
              <a:spcAft>
                <a:spcPts val="0"/>
              </a:spcAft>
              <a:buSzPts val="1400"/>
              <a:buFont typeface="Georgia"/>
              <a:buChar char="➢"/>
            </a:pPr>
            <a:r>
              <a:rPr lang="en" sz="1400">
                <a:latin typeface="Georgia"/>
                <a:ea typeface="Georgia"/>
                <a:cs typeface="Georgia"/>
                <a:sym typeface="Georgia"/>
              </a:rPr>
              <a:t>We removed these outliers as these could influence the Hypothesis.</a:t>
            </a:r>
            <a:endParaRPr sz="1400">
              <a:latin typeface="Georgia"/>
              <a:ea typeface="Georgia"/>
              <a:cs typeface="Georgia"/>
              <a:sym typeface="Georgia"/>
            </a:endParaRPr>
          </a:p>
          <a:p>
            <a:pPr indent="0" lvl="0" marL="457200" rtl="0" algn="just">
              <a:spcBef>
                <a:spcPts val="1200"/>
              </a:spcBef>
              <a:spcAft>
                <a:spcPts val="0"/>
              </a:spcAft>
              <a:buNone/>
            </a:pPr>
            <a:r>
              <a:t/>
            </a:r>
            <a:endParaRPr b="1" sz="1400">
              <a:latin typeface="Georgia"/>
              <a:ea typeface="Georgia"/>
              <a:cs typeface="Georgia"/>
              <a:sym typeface="Georgia"/>
            </a:endParaRPr>
          </a:p>
          <a:p>
            <a:pPr indent="-342900" lvl="0" marL="457200" rtl="0" algn="just">
              <a:spcBef>
                <a:spcPts val="1200"/>
              </a:spcBef>
              <a:spcAft>
                <a:spcPts val="0"/>
              </a:spcAft>
              <a:buSzPts val="1800"/>
              <a:buFont typeface="Georgia"/>
              <a:buChar char="❖"/>
            </a:pPr>
            <a:r>
              <a:rPr b="1" lang="en" sz="1800">
                <a:latin typeface="Georgia"/>
                <a:ea typeface="Georgia"/>
                <a:cs typeface="Georgia"/>
                <a:sym typeface="Georgia"/>
              </a:rPr>
              <a:t>Feature Selection: </a:t>
            </a:r>
            <a:endParaRPr b="1" sz="1800">
              <a:latin typeface="Georgia"/>
              <a:ea typeface="Georgia"/>
              <a:cs typeface="Georgia"/>
              <a:sym typeface="Georgia"/>
            </a:endParaRPr>
          </a:p>
          <a:p>
            <a:pPr indent="-317500" lvl="1" marL="914400" rtl="0" algn="just">
              <a:spcBef>
                <a:spcPts val="0"/>
              </a:spcBef>
              <a:spcAft>
                <a:spcPts val="0"/>
              </a:spcAft>
              <a:buSzPts val="1400"/>
              <a:buFont typeface="Georgia"/>
              <a:buChar char="➢"/>
            </a:pPr>
            <a:r>
              <a:rPr lang="en" sz="1400">
                <a:latin typeface="Georgia"/>
                <a:ea typeface="Georgia"/>
                <a:cs typeface="Georgia"/>
                <a:sym typeface="Georgia"/>
              </a:rPr>
              <a:t>Analyzed correlations and distributions of features. </a:t>
            </a:r>
            <a:endParaRPr sz="1400">
              <a:latin typeface="Georgia"/>
              <a:ea typeface="Georgia"/>
              <a:cs typeface="Georgia"/>
              <a:sym typeface="Georgia"/>
            </a:endParaRPr>
          </a:p>
          <a:p>
            <a:pPr indent="-317500" lvl="1" marL="914400" rtl="0" algn="just">
              <a:spcBef>
                <a:spcPts val="0"/>
              </a:spcBef>
              <a:spcAft>
                <a:spcPts val="0"/>
              </a:spcAft>
              <a:buSzPts val="1400"/>
              <a:buFont typeface="Georgia"/>
              <a:buChar char="➢"/>
            </a:pPr>
            <a:r>
              <a:rPr lang="en" sz="1400">
                <a:latin typeface="Georgia"/>
                <a:ea typeface="Georgia"/>
                <a:cs typeface="Georgia"/>
                <a:sym typeface="Georgia"/>
              </a:rPr>
              <a:t>We removed some features which did not contribute much to the hypothesis testing.</a:t>
            </a:r>
            <a:endParaRPr sz="1400">
              <a:latin typeface="Georgia"/>
              <a:ea typeface="Georgia"/>
              <a:cs typeface="Georgia"/>
              <a:sym typeface="Georgia"/>
            </a:endParaRPr>
          </a:p>
          <a:p>
            <a:pPr indent="0" lvl="0" marL="457200" rtl="0" algn="just">
              <a:lnSpc>
                <a:spcPct val="115000"/>
              </a:lnSpc>
              <a:spcBef>
                <a:spcPts val="1200"/>
              </a:spcBef>
              <a:spcAft>
                <a:spcPts val="1200"/>
              </a:spcAft>
              <a:buNone/>
            </a:pPr>
            <a:r>
              <a:t/>
            </a:r>
            <a:endParaRPr b="1" sz="1400">
              <a:latin typeface="Georgia"/>
              <a:ea typeface="Georgia"/>
              <a:cs typeface="Georgia"/>
              <a:sym typeface="Georgia"/>
            </a:endParaRPr>
          </a:p>
        </p:txBody>
      </p:sp>
      <p:pic>
        <p:nvPicPr>
          <p:cNvPr id="155" name="Google Shape;155;p3" title="Slide-3.mp3">
            <a:hlinkClick r:id="rId3"/>
          </p:cNvPr>
          <p:cNvPicPr preferRelativeResize="0"/>
          <p:nvPr/>
        </p:nvPicPr>
        <p:blipFill rotWithShape="1">
          <a:blip r:embed="rId4">
            <a:alphaModFix/>
          </a:blip>
          <a:srcRect b="0" l="0" r="0" t="0"/>
          <a:stretch/>
        </p:blipFill>
        <p:spPr>
          <a:xfrm>
            <a:off x="135975" y="4537175"/>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 sz="2000" u="sng">
                <a:latin typeface="Georgia"/>
                <a:ea typeface="Georgia"/>
                <a:cs typeface="Georgia"/>
                <a:sym typeface="Georgia"/>
              </a:rPr>
              <a:t>EDA and Attribute understanding</a:t>
            </a:r>
            <a:endParaRPr b="1" sz="2000" u="sng">
              <a:latin typeface="Georgia"/>
              <a:ea typeface="Georgia"/>
              <a:cs typeface="Georgia"/>
              <a:sym typeface="Georgia"/>
            </a:endParaRPr>
          </a:p>
        </p:txBody>
      </p:sp>
      <p:pic>
        <p:nvPicPr>
          <p:cNvPr id="161" name="Google Shape;161;p4" title="audiomass-output (1).mp3">
            <a:hlinkClick r:id="rId3"/>
          </p:cNvPr>
          <p:cNvPicPr preferRelativeResize="0"/>
          <p:nvPr/>
        </p:nvPicPr>
        <p:blipFill rotWithShape="1">
          <a:blip r:embed="rId4">
            <a:alphaModFix/>
          </a:blip>
          <a:srcRect b="0" l="0" r="0" t="0"/>
          <a:stretch/>
        </p:blipFill>
        <p:spPr>
          <a:xfrm>
            <a:off x="300200" y="4305575"/>
            <a:ext cx="457200" cy="457200"/>
          </a:xfrm>
          <a:prstGeom prst="rect">
            <a:avLst/>
          </a:prstGeom>
          <a:noFill/>
          <a:ln>
            <a:noFill/>
          </a:ln>
        </p:spPr>
      </p:pic>
      <p:pic>
        <p:nvPicPr>
          <p:cNvPr id="162" name="Google Shape;162;p4"/>
          <p:cNvPicPr preferRelativeResize="0"/>
          <p:nvPr/>
        </p:nvPicPr>
        <p:blipFill rotWithShape="1">
          <a:blip r:embed="rId5">
            <a:alphaModFix/>
          </a:blip>
          <a:srcRect b="23903" l="34545" r="16709" t="12165"/>
          <a:stretch/>
        </p:blipFill>
        <p:spPr>
          <a:xfrm>
            <a:off x="1626838" y="842575"/>
            <a:ext cx="6380227" cy="4167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5"/>
          <p:cNvSpPr txBox="1"/>
          <p:nvPr>
            <p:ph type="title"/>
          </p:nvPr>
        </p:nvSpPr>
        <p:spPr>
          <a:xfrm>
            <a:off x="1297500" y="191875"/>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 sz="1800" u="sng">
                <a:latin typeface="Georgia"/>
                <a:ea typeface="Georgia"/>
                <a:cs typeface="Georgia"/>
                <a:sym typeface="Georgia"/>
              </a:rPr>
              <a:t>Data Visualization</a:t>
            </a:r>
            <a:endParaRPr b="1" sz="1800" u="sng">
              <a:latin typeface="Georgia"/>
              <a:ea typeface="Georgia"/>
              <a:cs typeface="Georgia"/>
              <a:sym typeface="Georgia"/>
            </a:endParaRPr>
          </a:p>
        </p:txBody>
      </p:sp>
      <p:pic>
        <p:nvPicPr>
          <p:cNvPr id="168" name="Google Shape;168;p5" title="audiomass-output.mp3">
            <a:hlinkClick r:id="rId3"/>
          </p:cNvPr>
          <p:cNvPicPr preferRelativeResize="0"/>
          <p:nvPr/>
        </p:nvPicPr>
        <p:blipFill rotWithShape="1">
          <a:blip r:embed="rId4">
            <a:alphaModFix/>
          </a:blip>
          <a:srcRect b="0" l="0" r="0" t="0"/>
          <a:stretch/>
        </p:blipFill>
        <p:spPr>
          <a:xfrm>
            <a:off x="330025" y="4478750"/>
            <a:ext cx="457200" cy="457200"/>
          </a:xfrm>
          <a:prstGeom prst="rect">
            <a:avLst/>
          </a:prstGeom>
          <a:noFill/>
          <a:ln>
            <a:noFill/>
          </a:ln>
        </p:spPr>
      </p:pic>
      <p:pic>
        <p:nvPicPr>
          <p:cNvPr id="169" name="Google Shape;169;p5"/>
          <p:cNvPicPr preferRelativeResize="0"/>
          <p:nvPr/>
        </p:nvPicPr>
        <p:blipFill>
          <a:blip r:embed="rId5">
            <a:alphaModFix/>
          </a:blip>
          <a:stretch>
            <a:fillRect/>
          </a:stretch>
        </p:blipFill>
        <p:spPr>
          <a:xfrm>
            <a:off x="1864975" y="645975"/>
            <a:ext cx="5903949" cy="4415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Arial"/>
                <a:ea typeface="Arial"/>
                <a:cs typeface="Arial"/>
                <a:sym typeface="Arial"/>
              </a:rPr>
              <a:t>Hypothesis of Interest</a:t>
            </a:r>
            <a:endParaRPr b="1" u="sng">
              <a:latin typeface="Arial"/>
              <a:ea typeface="Arial"/>
              <a:cs typeface="Arial"/>
              <a:sym typeface="Arial"/>
            </a:endParaRPr>
          </a:p>
        </p:txBody>
      </p:sp>
      <p:sp>
        <p:nvSpPr>
          <p:cNvPr id="175" name="Google Shape;175;p6"/>
          <p:cNvSpPr txBox="1"/>
          <p:nvPr>
            <p:ph idx="1" type="body"/>
          </p:nvPr>
        </p:nvSpPr>
        <p:spPr>
          <a:xfrm>
            <a:off x="1200750" y="1213050"/>
            <a:ext cx="7232400" cy="33303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600">
              <a:latin typeface="Arial"/>
              <a:ea typeface="Arial"/>
              <a:cs typeface="Arial"/>
              <a:sym typeface="Arial"/>
            </a:endParaRPr>
          </a:p>
          <a:p>
            <a:pPr indent="-330200" lvl="0" marL="457200" rtl="0" algn="just">
              <a:spcBef>
                <a:spcPts val="1200"/>
              </a:spcBef>
              <a:spcAft>
                <a:spcPts val="0"/>
              </a:spcAft>
              <a:buSzPts val="1600"/>
              <a:buFont typeface="Arial"/>
              <a:buChar char="❖"/>
            </a:pPr>
            <a:r>
              <a:rPr lang="en" sz="1600">
                <a:latin typeface="Arial"/>
                <a:ea typeface="Arial"/>
                <a:cs typeface="Arial"/>
                <a:sym typeface="Arial"/>
              </a:rPr>
              <a:t>First Hypothesis investigates whether there is a significant gender disparity among individuals with high credit limits or is there any other factor which influences credit Limit.</a:t>
            </a:r>
            <a:endParaRPr sz="1600">
              <a:latin typeface="Arial"/>
              <a:ea typeface="Arial"/>
              <a:cs typeface="Arial"/>
              <a:sym typeface="Arial"/>
            </a:endParaRPr>
          </a:p>
          <a:p>
            <a:pPr indent="0" lvl="0" marL="457200" rtl="0" algn="just">
              <a:spcBef>
                <a:spcPts val="1200"/>
              </a:spcBef>
              <a:spcAft>
                <a:spcPts val="0"/>
              </a:spcAft>
              <a:buNone/>
            </a:pPr>
            <a:r>
              <a:t/>
            </a:r>
            <a:endParaRPr sz="1600">
              <a:latin typeface="Arial"/>
              <a:ea typeface="Arial"/>
              <a:cs typeface="Arial"/>
              <a:sym typeface="Arial"/>
            </a:endParaRPr>
          </a:p>
          <a:p>
            <a:pPr indent="-330200" lvl="0" marL="457200" rtl="0" algn="just">
              <a:spcBef>
                <a:spcPts val="1200"/>
              </a:spcBef>
              <a:spcAft>
                <a:spcPts val="0"/>
              </a:spcAft>
              <a:buSzPts val="1600"/>
              <a:buFont typeface="Arial"/>
              <a:buChar char="❖"/>
            </a:pPr>
            <a:r>
              <a:rPr lang="en" sz="1600">
                <a:latin typeface="Arial"/>
                <a:ea typeface="Arial"/>
                <a:cs typeface="Arial"/>
                <a:sym typeface="Arial"/>
              </a:rPr>
              <a:t>Second hypothesis explores the potential relationship between credit card utilization and the likelihood of customers experiencing attrition</a:t>
            </a:r>
            <a:endParaRPr sz="1600">
              <a:latin typeface="Arial"/>
              <a:ea typeface="Arial"/>
              <a:cs typeface="Arial"/>
              <a:sym typeface="Arial"/>
            </a:endParaRPr>
          </a:p>
          <a:p>
            <a:pPr indent="0" lvl="0" marL="457200" rtl="0" algn="just">
              <a:lnSpc>
                <a:spcPct val="115000"/>
              </a:lnSpc>
              <a:spcBef>
                <a:spcPts val="1200"/>
              </a:spcBef>
              <a:spcAft>
                <a:spcPts val="1200"/>
              </a:spcAft>
              <a:buNone/>
            </a:pPr>
            <a:r>
              <a:t/>
            </a:r>
            <a:endParaRPr sz="16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a:t>Importance of Solution</a:t>
            </a:r>
            <a:endParaRPr b="1"/>
          </a:p>
        </p:txBody>
      </p:sp>
      <p:sp>
        <p:nvSpPr>
          <p:cNvPr id="181" name="Google Shape;181;p7"/>
          <p:cNvSpPr txBox="1"/>
          <p:nvPr>
            <p:ph idx="1" type="body"/>
          </p:nvPr>
        </p:nvSpPr>
        <p:spPr>
          <a:xfrm>
            <a:off x="1083575" y="1251550"/>
            <a:ext cx="7778100" cy="349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b="1" sz="1600" u="sng">
              <a:latin typeface="Arial"/>
              <a:ea typeface="Arial"/>
              <a:cs typeface="Arial"/>
              <a:sym typeface="Arial"/>
            </a:endParaRPr>
          </a:p>
          <a:p>
            <a:pPr indent="0" lvl="0" marL="0" rtl="0" algn="l">
              <a:lnSpc>
                <a:spcPct val="115000"/>
              </a:lnSpc>
              <a:spcBef>
                <a:spcPts val="0"/>
              </a:spcBef>
              <a:spcAft>
                <a:spcPts val="0"/>
              </a:spcAft>
              <a:buSzPts val="1300"/>
              <a:buNone/>
            </a:pPr>
            <a:r>
              <a:rPr b="1" lang="en" sz="1600" u="sng">
                <a:latin typeface="Arial"/>
                <a:ea typeface="Arial"/>
                <a:cs typeface="Arial"/>
                <a:sym typeface="Arial"/>
              </a:rPr>
              <a:t>Strategic Decision Making:</a:t>
            </a:r>
            <a:endParaRPr b="1" sz="1600" u="sng">
              <a:latin typeface="Arial"/>
              <a:ea typeface="Arial"/>
              <a:cs typeface="Arial"/>
              <a:sym typeface="Arial"/>
            </a:endParaRPr>
          </a:p>
          <a:p>
            <a:pPr indent="-317500" lvl="0" marL="457200" rtl="0" algn="just">
              <a:lnSpc>
                <a:spcPct val="115000"/>
              </a:lnSpc>
              <a:spcBef>
                <a:spcPts val="1500"/>
              </a:spcBef>
              <a:spcAft>
                <a:spcPts val="0"/>
              </a:spcAft>
              <a:buSzPts val="1400"/>
              <a:buFont typeface="Arial"/>
              <a:buAutoNum type="arabicPeriod"/>
            </a:pPr>
            <a:r>
              <a:rPr lang="en" sz="1400">
                <a:latin typeface="Arial"/>
                <a:ea typeface="Arial"/>
                <a:cs typeface="Arial"/>
                <a:sym typeface="Arial"/>
              </a:rPr>
              <a:t>Serves as a crucial guide for strategic decision-making in the financial sector</a:t>
            </a:r>
            <a:endParaRPr sz="1400">
              <a:latin typeface="Arial"/>
              <a:ea typeface="Arial"/>
              <a:cs typeface="Arial"/>
              <a:sym typeface="Arial"/>
            </a:endParaRPr>
          </a:p>
          <a:p>
            <a:pPr indent="-317500" lvl="0" marL="457200" rtl="0" algn="just">
              <a:lnSpc>
                <a:spcPct val="115000"/>
              </a:lnSpc>
              <a:spcBef>
                <a:spcPts val="1000"/>
              </a:spcBef>
              <a:spcAft>
                <a:spcPts val="0"/>
              </a:spcAft>
              <a:buSzPts val="1400"/>
              <a:buFont typeface="Arial"/>
              <a:buAutoNum type="arabicPeriod"/>
            </a:pPr>
            <a:r>
              <a:rPr lang="en" sz="1400">
                <a:latin typeface="Arial"/>
                <a:ea typeface="Arial"/>
                <a:cs typeface="Arial"/>
                <a:sym typeface="Arial"/>
              </a:rPr>
              <a:t>Goes beyond surface-level statistics, providing a nuanced understanding of consumer behavior in credit card services.</a:t>
            </a:r>
            <a:endParaRPr sz="1400">
              <a:latin typeface="Arial"/>
              <a:ea typeface="Arial"/>
              <a:cs typeface="Arial"/>
              <a:sym typeface="Arial"/>
            </a:endParaRPr>
          </a:p>
          <a:p>
            <a:pPr indent="-317500" lvl="0" marL="457200" rtl="0" algn="just">
              <a:lnSpc>
                <a:spcPct val="115000"/>
              </a:lnSpc>
              <a:spcBef>
                <a:spcPts val="1000"/>
              </a:spcBef>
              <a:spcAft>
                <a:spcPts val="0"/>
              </a:spcAft>
              <a:buSzPts val="1400"/>
              <a:buFont typeface="Arial"/>
              <a:buAutoNum type="arabicPeriod"/>
            </a:pPr>
            <a:r>
              <a:rPr lang="en" sz="1400">
                <a:latin typeface="Arial"/>
                <a:ea typeface="Arial"/>
                <a:cs typeface="Arial"/>
                <a:sym typeface="Arial"/>
              </a:rPr>
              <a:t>Enables stakeholders to proactively address challenges and capitalize on emerging opportunities.</a:t>
            </a:r>
            <a:endParaRPr sz="1400">
              <a:latin typeface="Arial"/>
              <a:ea typeface="Arial"/>
              <a:cs typeface="Arial"/>
              <a:sym typeface="Arial"/>
            </a:endParaRPr>
          </a:p>
          <a:p>
            <a:pPr indent="-317500" lvl="0" marL="457200" rtl="0" algn="just">
              <a:lnSpc>
                <a:spcPct val="115000"/>
              </a:lnSpc>
              <a:spcBef>
                <a:spcPts val="1000"/>
              </a:spcBef>
              <a:spcAft>
                <a:spcPts val="0"/>
              </a:spcAft>
              <a:buSzPts val="1400"/>
              <a:buFont typeface="Arial"/>
              <a:buAutoNum type="arabicPeriod"/>
            </a:pPr>
            <a:r>
              <a:rPr lang="en" sz="1400">
                <a:latin typeface="Arial"/>
                <a:ea typeface="Arial"/>
                <a:cs typeface="Arial"/>
                <a:sym typeface="Arial"/>
              </a:rPr>
              <a:t>Fosters a proactive approach, ensuring the sustained relevance and competitiveness of credit card services in a dynamic market.</a:t>
            </a:r>
            <a:endParaRPr sz="1400">
              <a:latin typeface="Arial"/>
              <a:ea typeface="Arial"/>
              <a:cs typeface="Arial"/>
              <a:sym typeface="Arial"/>
            </a:endParaRPr>
          </a:p>
          <a:p>
            <a:pPr indent="0" lvl="0" marL="457200" rtl="0" algn="l">
              <a:lnSpc>
                <a:spcPct val="115000"/>
              </a:lnSpc>
              <a:spcBef>
                <a:spcPts val="1000"/>
              </a:spcBef>
              <a:spcAft>
                <a:spcPts val="0"/>
              </a:spcAft>
              <a:buNone/>
            </a:pPr>
            <a:r>
              <a:t/>
            </a:r>
            <a:endParaRPr sz="14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634ca10e7c_0_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2400"/>
              <a:buNone/>
            </a:pPr>
            <a:r>
              <a:rPr b="1" lang="en"/>
              <a:t>Importance of Solution</a:t>
            </a:r>
            <a:endParaRPr b="1"/>
          </a:p>
        </p:txBody>
      </p:sp>
      <p:sp>
        <p:nvSpPr>
          <p:cNvPr id="187" name="Google Shape;187;g2634ca10e7c_0_24"/>
          <p:cNvSpPr txBox="1"/>
          <p:nvPr>
            <p:ph idx="1" type="body"/>
          </p:nvPr>
        </p:nvSpPr>
        <p:spPr>
          <a:xfrm>
            <a:off x="1083575" y="1251550"/>
            <a:ext cx="7669200" cy="349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b="1" sz="1400" u="sng">
              <a:latin typeface="Arial"/>
              <a:ea typeface="Arial"/>
              <a:cs typeface="Arial"/>
              <a:sym typeface="Arial"/>
            </a:endParaRPr>
          </a:p>
          <a:p>
            <a:pPr indent="0" lvl="0" marL="0" rtl="0" algn="l">
              <a:lnSpc>
                <a:spcPct val="115000"/>
              </a:lnSpc>
              <a:spcBef>
                <a:spcPts val="0"/>
              </a:spcBef>
              <a:spcAft>
                <a:spcPts val="0"/>
              </a:spcAft>
              <a:buSzPts val="1300"/>
              <a:buNone/>
            </a:pPr>
            <a:r>
              <a:rPr b="1" lang="en" sz="1600" u="sng">
                <a:latin typeface="Arial"/>
                <a:ea typeface="Arial"/>
                <a:cs typeface="Arial"/>
                <a:sym typeface="Arial"/>
              </a:rPr>
              <a:t>Risk Mitigation and Customer Satisfaction</a:t>
            </a:r>
            <a:endParaRPr b="1" sz="1600" u="sng">
              <a:latin typeface="Arial"/>
              <a:ea typeface="Arial"/>
              <a:cs typeface="Arial"/>
              <a:sym typeface="Arial"/>
            </a:endParaRPr>
          </a:p>
          <a:p>
            <a:pPr indent="-317500" lvl="0" marL="457200" rtl="0" algn="just">
              <a:lnSpc>
                <a:spcPct val="115000"/>
              </a:lnSpc>
              <a:spcBef>
                <a:spcPts val="1500"/>
              </a:spcBef>
              <a:spcAft>
                <a:spcPts val="0"/>
              </a:spcAft>
              <a:buSzPts val="1400"/>
              <a:buFont typeface="Arial"/>
              <a:buAutoNum type="arabicPeriod"/>
            </a:pPr>
            <a:r>
              <a:rPr lang="en" sz="1400">
                <a:latin typeface="Arial"/>
                <a:ea typeface="Arial"/>
                <a:cs typeface="Arial"/>
                <a:sym typeface="Arial"/>
              </a:rPr>
              <a:t>Plays a pivotal role in identifying early warning signs of attrition.</a:t>
            </a:r>
            <a:endParaRPr sz="1400">
              <a:latin typeface="Arial"/>
              <a:ea typeface="Arial"/>
              <a:cs typeface="Arial"/>
              <a:sym typeface="Arial"/>
            </a:endParaRPr>
          </a:p>
          <a:p>
            <a:pPr indent="-317500" lvl="0" marL="457200" rtl="0" algn="just">
              <a:lnSpc>
                <a:spcPct val="115000"/>
              </a:lnSpc>
              <a:spcBef>
                <a:spcPts val="1000"/>
              </a:spcBef>
              <a:spcAft>
                <a:spcPts val="0"/>
              </a:spcAft>
              <a:buSzPts val="1400"/>
              <a:buFont typeface="Arial"/>
              <a:buAutoNum type="arabicPeriod"/>
            </a:pPr>
            <a:r>
              <a:rPr lang="en" sz="1400">
                <a:latin typeface="Arial"/>
                <a:ea typeface="Arial"/>
                <a:cs typeface="Arial"/>
                <a:sym typeface="Arial"/>
              </a:rPr>
              <a:t>Enables financial institutions to implement targeted retention strategies for minimizing financial impact.</a:t>
            </a:r>
            <a:endParaRPr sz="1400">
              <a:latin typeface="Arial"/>
              <a:ea typeface="Arial"/>
              <a:cs typeface="Arial"/>
              <a:sym typeface="Arial"/>
            </a:endParaRPr>
          </a:p>
          <a:p>
            <a:pPr indent="-317500" lvl="0" marL="457200" rtl="0" algn="just">
              <a:lnSpc>
                <a:spcPct val="115000"/>
              </a:lnSpc>
              <a:spcBef>
                <a:spcPts val="1000"/>
              </a:spcBef>
              <a:spcAft>
                <a:spcPts val="0"/>
              </a:spcAft>
              <a:buSzPts val="1400"/>
              <a:buFont typeface="Arial"/>
              <a:buAutoNum type="arabicPeriod"/>
            </a:pPr>
            <a:r>
              <a:rPr lang="en" sz="1400">
                <a:latin typeface="Arial"/>
                <a:ea typeface="Arial"/>
                <a:cs typeface="Arial"/>
                <a:sym typeface="Arial"/>
              </a:rPr>
              <a:t>Tailors services based on a deep understanding of customer preferences and behaviors.</a:t>
            </a:r>
            <a:endParaRPr sz="1400">
              <a:latin typeface="Arial"/>
              <a:ea typeface="Arial"/>
              <a:cs typeface="Arial"/>
              <a:sym typeface="Arial"/>
            </a:endParaRPr>
          </a:p>
          <a:p>
            <a:pPr indent="-317500" lvl="0" marL="457200" rtl="0" algn="just">
              <a:lnSpc>
                <a:spcPct val="115000"/>
              </a:lnSpc>
              <a:spcBef>
                <a:spcPts val="1000"/>
              </a:spcBef>
              <a:spcAft>
                <a:spcPts val="0"/>
              </a:spcAft>
              <a:buSzPts val="1400"/>
              <a:buFont typeface="Arial"/>
              <a:buAutoNum type="arabicPeriod"/>
            </a:pPr>
            <a:r>
              <a:rPr lang="en" sz="1400">
                <a:latin typeface="Arial"/>
                <a:ea typeface="Arial"/>
                <a:cs typeface="Arial"/>
                <a:sym typeface="Arial"/>
              </a:rPr>
              <a:t>Fosters long-term loyalty by meeting evolving customer expectations.</a:t>
            </a:r>
            <a:endParaRPr sz="1400">
              <a:latin typeface="Arial"/>
              <a:ea typeface="Arial"/>
              <a:cs typeface="Arial"/>
              <a:sym typeface="Arial"/>
            </a:endParaRPr>
          </a:p>
          <a:p>
            <a:pPr indent="0" lvl="0" marL="457200" rtl="0" algn="l">
              <a:lnSpc>
                <a:spcPct val="115000"/>
              </a:lnSpc>
              <a:spcBef>
                <a:spcPts val="1000"/>
              </a:spcBef>
              <a:spcAft>
                <a:spcPts val="0"/>
              </a:spcAft>
              <a:buNone/>
            </a:pPr>
            <a:r>
              <a:t/>
            </a:r>
            <a:endParaRPr sz="14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